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0"/>
  </p:notesMasterIdLst>
  <p:sldIdLst>
    <p:sldId id="288" r:id="rId2"/>
    <p:sldId id="256" r:id="rId3"/>
    <p:sldId id="289" r:id="rId4"/>
    <p:sldId id="290" r:id="rId5"/>
    <p:sldId id="291" r:id="rId6"/>
    <p:sldId id="292" r:id="rId7"/>
    <p:sldId id="293" r:id="rId8"/>
    <p:sldId id="294" r:id="rId9"/>
    <p:sldId id="259" r:id="rId10"/>
    <p:sldId id="275" r:id="rId11"/>
    <p:sldId id="276" r:id="rId12"/>
    <p:sldId id="257" r:id="rId13"/>
    <p:sldId id="258"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7" r:id="rId28"/>
    <p:sldId id="278" r:id="rId29"/>
    <p:sldId id="279" r:id="rId30"/>
    <p:sldId id="280" r:id="rId31"/>
    <p:sldId id="281" r:id="rId32"/>
    <p:sldId id="282" r:id="rId33"/>
    <p:sldId id="283" r:id="rId34"/>
    <p:sldId id="284" r:id="rId35"/>
    <p:sldId id="285" r:id="rId36"/>
    <p:sldId id="286" r:id="rId37"/>
    <p:sldId id="287" r:id="rId38"/>
    <p:sldId id="27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926DC-51B2-4AD0-A652-FE5532D1D950}" type="datetimeFigureOut">
              <a:rPr lang="en-US" smtClean="0"/>
              <a:t>6/8/2025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2C187-447F-4C15-891A-A7A001D2835B}" type="slidenum">
              <a:rPr lang="en-US" smtClean="0"/>
              <a:t>‹#›</a:t>
            </a:fld>
            <a:endParaRPr lang="en-US"/>
          </a:p>
        </p:txBody>
      </p:sp>
    </p:spTree>
    <p:extLst>
      <p:ext uri="{BB962C8B-B14F-4D97-AF65-F5344CB8AC3E}">
        <p14:creationId xmlns:p14="http://schemas.microsoft.com/office/powerpoint/2010/main" val="3705929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41AEE4-AF94-4CD8-A9CE-77565B08CAD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2C187-447F-4C15-891A-A7A001D2835B}" type="slidenum">
              <a:rPr lang="en-US" smtClean="0"/>
              <a:t>37</a:t>
            </a:fld>
            <a:endParaRPr lang="en-US"/>
          </a:p>
        </p:txBody>
      </p:sp>
    </p:spTree>
    <p:extLst>
      <p:ext uri="{BB962C8B-B14F-4D97-AF65-F5344CB8AC3E}">
        <p14:creationId xmlns:p14="http://schemas.microsoft.com/office/powerpoint/2010/main" val="2347045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C043DA2-CED2-4D68-9C5A-F237630778F1}" type="datetimeFigureOut">
              <a:rPr lang="en-US" smtClean="0"/>
              <a:pPr/>
              <a:t>6/8/2025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9B76BBD-43DC-4768-A2E5-A5F5735CE23A}"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043DA2-CED2-4D68-9C5A-F237630778F1}" type="datetimeFigureOut">
              <a:rPr lang="en-US" smtClean="0"/>
              <a:pPr/>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76BBD-43DC-4768-A2E5-A5F5735CE2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043DA2-CED2-4D68-9C5A-F237630778F1}" type="datetimeFigureOut">
              <a:rPr lang="en-US" smtClean="0"/>
              <a:pPr/>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76BBD-43DC-4768-A2E5-A5F5735CE2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C043DA2-CED2-4D68-9C5A-F237630778F1}" type="datetimeFigureOut">
              <a:rPr lang="en-US" smtClean="0"/>
              <a:pPr/>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76BBD-43DC-4768-A2E5-A5F5735CE23A}"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C043DA2-CED2-4D68-9C5A-F237630778F1}" type="datetimeFigureOut">
              <a:rPr lang="en-US" smtClean="0"/>
              <a:pPr/>
              <a:t>6/8/2025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99B76BBD-43DC-4768-A2E5-A5F5735CE23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C043DA2-CED2-4D68-9C5A-F237630778F1}" type="datetimeFigureOut">
              <a:rPr lang="en-US" smtClean="0"/>
              <a:pPr/>
              <a:t>6/8/2025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76BBD-43DC-4768-A2E5-A5F5735CE23A}"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C043DA2-CED2-4D68-9C5A-F237630778F1}" type="datetimeFigureOut">
              <a:rPr lang="en-US" smtClean="0"/>
              <a:pPr/>
              <a:t>6/8/2025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B76BBD-43DC-4768-A2E5-A5F5735CE23A}"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C043DA2-CED2-4D68-9C5A-F237630778F1}" type="datetimeFigureOut">
              <a:rPr lang="en-US" smtClean="0"/>
              <a:pPr/>
              <a:t>6/8/2025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76BBD-43DC-4768-A2E5-A5F5735CE2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43DA2-CED2-4D68-9C5A-F237630778F1}" type="datetimeFigureOut">
              <a:rPr lang="en-US" smtClean="0"/>
              <a:pPr/>
              <a:t>6/8/2025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76BBD-43DC-4768-A2E5-A5F5735CE2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C043DA2-CED2-4D68-9C5A-F237630778F1}" type="datetimeFigureOut">
              <a:rPr lang="en-US" smtClean="0"/>
              <a:pPr/>
              <a:t>6/8/2025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76BBD-43DC-4768-A2E5-A5F5735CE23A}"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C043DA2-CED2-4D68-9C5A-F237630778F1}" type="datetimeFigureOut">
              <a:rPr lang="en-US" smtClean="0"/>
              <a:pPr/>
              <a:t>6/8/2025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99B76BBD-43DC-4768-A2E5-A5F5735CE23A}"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C043DA2-CED2-4D68-9C5A-F237630778F1}" type="datetimeFigureOut">
              <a:rPr lang="en-US" smtClean="0"/>
              <a:pPr/>
              <a:t>6/8/2025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9B76BBD-43DC-4768-A2E5-A5F5735CE2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80DA132-4871-444D-B9FB-8B227BA63448}" type="slidenum">
              <a:rPr lang="en-US" smtClean="0"/>
              <a:pPr/>
              <a:t>1</a:t>
            </a:fld>
            <a:endParaRPr lang="en-US" dirty="0"/>
          </a:p>
        </p:txBody>
      </p:sp>
      <p:sp>
        <p:nvSpPr>
          <p:cNvPr id="2" name="Title 1"/>
          <p:cNvSpPr>
            <a:spLocks noGrp="1"/>
          </p:cNvSpPr>
          <p:nvPr>
            <p:ph type="ctrTitle"/>
          </p:nvPr>
        </p:nvSpPr>
        <p:spPr>
          <a:xfrm>
            <a:off x="457200" y="609600"/>
            <a:ext cx="8305800" cy="533399"/>
          </a:xfrm>
        </p:spPr>
        <p:txBody>
          <a:bodyPr>
            <a:noAutofit/>
          </a:bodyPr>
          <a:lstStyle/>
          <a:p>
            <a:r>
              <a:rPr lang="en-US" sz="2800" b="1" dirty="0" smtClean="0">
                <a:solidFill>
                  <a:srgbClr val="002060"/>
                </a:solidFill>
              </a:rPr>
              <a:t>JHUMRI TELAIYA COMMERCE COLLEGE</a:t>
            </a:r>
            <a:endParaRPr lang="en-US" sz="1400" b="1" dirty="0">
              <a:solidFill>
                <a:srgbClr val="002060"/>
              </a:solidFill>
            </a:endParaRPr>
          </a:p>
        </p:txBody>
      </p:sp>
      <p:pic>
        <p:nvPicPr>
          <p:cNvPr id="1026" name="Picture 2" descr="C:\Users\Dell\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3200400"/>
            <a:ext cx="7239000" cy="22097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552450" y="1752600"/>
            <a:ext cx="8305800" cy="1142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bg1"/>
                </a:solidFill>
              </a:rPr>
              <a:t/>
            </a:r>
            <a:br>
              <a:rPr lang="en-US" sz="3600" b="1" dirty="0" smtClean="0">
                <a:solidFill>
                  <a:schemeClr val="bg1"/>
                </a:solidFill>
              </a:rPr>
            </a:br>
            <a:r>
              <a:rPr lang="en-US" sz="3600" b="1" dirty="0" smtClean="0">
                <a:solidFill>
                  <a:schemeClr val="bg1"/>
                </a:solidFill>
              </a:rPr>
              <a:t>Welcome To NAAC Peer Team</a:t>
            </a:r>
            <a:r>
              <a:rPr lang="en-US" sz="2000" b="1" dirty="0" smtClean="0">
                <a:solidFill>
                  <a:schemeClr val="bg1"/>
                </a:solidFill>
              </a:rPr>
              <a:t/>
            </a:r>
            <a:br>
              <a:rPr lang="en-US" sz="2000" b="1" dirty="0" smtClean="0">
                <a:solidFill>
                  <a:schemeClr val="bg1"/>
                </a:solidFill>
              </a:rPr>
            </a:br>
            <a:r>
              <a:rPr lang="en-US" sz="2000" dirty="0" smtClean="0">
                <a:solidFill>
                  <a:schemeClr val="bg1"/>
                </a:solidFill>
              </a:rPr>
              <a:t/>
            </a:r>
            <a:br>
              <a:rPr lang="en-US" sz="2000" dirty="0" smtClean="0">
                <a:solidFill>
                  <a:schemeClr val="bg1"/>
                </a:solidFill>
              </a:rPr>
            </a:br>
            <a:endParaRPr lang="en-US" sz="1800" b="1" dirty="0">
              <a:solidFill>
                <a:schemeClr val="bg1"/>
              </a:solidFill>
            </a:endParaRPr>
          </a:p>
        </p:txBody>
      </p:sp>
    </p:spTree>
    <p:extLst>
      <p:ext uri="{BB962C8B-B14F-4D97-AF65-F5344CB8AC3E}">
        <p14:creationId xmlns:p14="http://schemas.microsoft.com/office/powerpoint/2010/main" val="8634240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762000"/>
            <a:ext cx="2032929" cy="461665"/>
          </a:xfrm>
          <a:prstGeom prst="rect">
            <a:avLst/>
          </a:prstGeom>
          <a:noFill/>
        </p:spPr>
        <p:txBody>
          <a:bodyPr wrap="none" rtlCol="0">
            <a:spAutoFit/>
          </a:bodyPr>
          <a:lstStyle/>
          <a:p>
            <a:r>
              <a:rPr lang="en-US" sz="2400" b="1" u="sng" dirty="0" smtClean="0">
                <a:latin typeface="Calibri" pitchFamily="34" charset="0"/>
                <a:cs typeface="Calibri" pitchFamily="34" charset="0"/>
              </a:rPr>
              <a:t>Barter system:</a:t>
            </a:r>
            <a:endParaRPr lang="en-US" sz="2400" b="1" u="sng" dirty="0">
              <a:latin typeface="Calibri" pitchFamily="34" charset="0"/>
              <a:cs typeface="Calibri" pitchFamily="34" charset="0"/>
            </a:endParaRPr>
          </a:p>
        </p:txBody>
      </p:sp>
      <p:sp>
        <p:nvSpPr>
          <p:cNvPr id="3" name="Rectangle 2"/>
          <p:cNvSpPr/>
          <p:nvPr/>
        </p:nvSpPr>
        <p:spPr>
          <a:xfrm>
            <a:off x="762000" y="1295400"/>
            <a:ext cx="8001000" cy="2308324"/>
          </a:xfrm>
          <a:prstGeom prst="rect">
            <a:avLst/>
          </a:prstGeom>
        </p:spPr>
        <p:txBody>
          <a:bodyPr wrap="square">
            <a:spAutoFit/>
          </a:bodyPr>
          <a:lstStyle/>
          <a:p>
            <a:pPr>
              <a:buFont typeface="Wingdings" pitchFamily="2" charset="2"/>
              <a:buChar char="ü"/>
            </a:pPr>
            <a:r>
              <a:rPr lang="en-US" dirty="0" smtClean="0"/>
              <a:t>A </a:t>
            </a:r>
            <a:r>
              <a:rPr lang="en-US" b="1" dirty="0" smtClean="0"/>
              <a:t>barter system</a:t>
            </a:r>
            <a:r>
              <a:rPr lang="en-US" dirty="0" smtClean="0"/>
              <a:t> is an old method of exchange. </a:t>
            </a:r>
          </a:p>
          <a:p>
            <a:pPr>
              <a:buFont typeface="Wingdings" pitchFamily="2" charset="2"/>
              <a:buChar char="ü"/>
            </a:pPr>
            <a:r>
              <a:rPr lang="en-US" dirty="0" smtClean="0"/>
              <a:t>This </a:t>
            </a:r>
            <a:r>
              <a:rPr lang="en-US" b="1" dirty="0" smtClean="0"/>
              <a:t>system</a:t>
            </a:r>
            <a:r>
              <a:rPr lang="en-US" dirty="0" smtClean="0"/>
              <a:t> has been used for centuries and long before money was invented.</a:t>
            </a:r>
          </a:p>
          <a:p>
            <a:pPr>
              <a:buFont typeface="Wingdings" pitchFamily="2" charset="2"/>
              <a:buChar char="ü"/>
            </a:pPr>
            <a:r>
              <a:rPr lang="en-US" dirty="0" smtClean="0"/>
              <a:t>People exchanged services and goods for other services and goods in return.</a:t>
            </a:r>
          </a:p>
          <a:p>
            <a:pPr>
              <a:buFont typeface="Wingdings" pitchFamily="2" charset="2"/>
              <a:buChar char="ü"/>
            </a:pPr>
            <a:r>
              <a:rPr lang="en-US" dirty="0" smtClean="0"/>
              <a:t>Without using any medium of exchange.</a:t>
            </a:r>
          </a:p>
          <a:p>
            <a:r>
              <a:rPr lang="en-US" dirty="0" smtClean="0"/>
              <a:t/>
            </a:r>
            <a:br>
              <a:rPr lang="en-US" dirty="0" smtClean="0"/>
            </a:br>
            <a:endParaRPr lang="en-US" dirty="0"/>
          </a:p>
        </p:txBody>
      </p:sp>
      <p:pic>
        <p:nvPicPr>
          <p:cNvPr id="1026" name="Picture 2"/>
          <p:cNvPicPr>
            <a:picLocks noChangeAspect="1" noChangeArrowheads="1"/>
          </p:cNvPicPr>
          <p:nvPr/>
        </p:nvPicPr>
        <p:blipFill>
          <a:blip r:embed="rId2"/>
          <a:srcRect/>
          <a:stretch>
            <a:fillRect/>
          </a:stretch>
        </p:blipFill>
        <p:spPr bwMode="auto">
          <a:xfrm>
            <a:off x="7010400" y="304800"/>
            <a:ext cx="1647825" cy="1238250"/>
          </a:xfrm>
          <a:prstGeom prst="rect">
            <a:avLst/>
          </a:prstGeom>
          <a:noFill/>
          <a:ln w="9525">
            <a:noFill/>
            <a:miter lim="800000"/>
            <a:headEnd/>
            <a:tailEnd/>
          </a:ln>
          <a:effectLst/>
        </p:spPr>
      </p:pic>
      <p:sp>
        <p:nvSpPr>
          <p:cNvPr id="5" name="TextBox 4"/>
          <p:cNvSpPr txBox="1"/>
          <p:nvPr/>
        </p:nvSpPr>
        <p:spPr>
          <a:xfrm>
            <a:off x="685800" y="3200400"/>
            <a:ext cx="3869714" cy="461665"/>
          </a:xfrm>
          <a:prstGeom prst="rect">
            <a:avLst/>
          </a:prstGeom>
          <a:noFill/>
        </p:spPr>
        <p:txBody>
          <a:bodyPr wrap="none" rtlCol="0">
            <a:spAutoFit/>
          </a:bodyPr>
          <a:lstStyle/>
          <a:p>
            <a:r>
              <a:rPr lang="en-US" sz="2400" b="1" u="sng" dirty="0" smtClean="0">
                <a:latin typeface="Calibri" pitchFamily="34" charset="0"/>
                <a:cs typeface="Calibri" pitchFamily="34" charset="0"/>
              </a:rPr>
              <a:t>Constraints of barter system:</a:t>
            </a:r>
            <a:endParaRPr lang="en-US" sz="2400" b="1" u="sng" dirty="0">
              <a:latin typeface="Calibri" pitchFamily="34" charset="0"/>
              <a:cs typeface="Calibri" pitchFamily="34" charset="0"/>
            </a:endParaRPr>
          </a:p>
        </p:txBody>
      </p:sp>
      <p:sp>
        <p:nvSpPr>
          <p:cNvPr id="6" name="TextBox 5"/>
          <p:cNvSpPr txBox="1"/>
          <p:nvPr/>
        </p:nvSpPr>
        <p:spPr>
          <a:xfrm>
            <a:off x="457200" y="3886200"/>
            <a:ext cx="5476179" cy="1200329"/>
          </a:xfrm>
          <a:prstGeom prst="rect">
            <a:avLst/>
          </a:prstGeom>
          <a:noFill/>
        </p:spPr>
        <p:txBody>
          <a:bodyPr wrap="none" rtlCol="0">
            <a:spAutoFit/>
          </a:bodyPr>
          <a:lstStyle/>
          <a:p>
            <a:pPr marL="342900" indent="-342900">
              <a:buAutoNum type="arabicPeriod"/>
            </a:pPr>
            <a:r>
              <a:rPr lang="en-US" dirty="0" smtClean="0"/>
              <a:t>Lack of double coincidence of wants.</a:t>
            </a:r>
          </a:p>
          <a:p>
            <a:pPr marL="342900" indent="-342900">
              <a:buAutoNum type="arabicPeriod"/>
            </a:pPr>
            <a:r>
              <a:rPr lang="en-US" dirty="0" smtClean="0"/>
              <a:t>Non existence of common measure of value.</a:t>
            </a:r>
          </a:p>
          <a:p>
            <a:pPr marL="342900" indent="-342900">
              <a:buAutoNum type="arabicPeriod"/>
            </a:pPr>
            <a:r>
              <a:rPr lang="en-US" dirty="0" smtClean="0"/>
              <a:t>Lack of direct contract between buyer and seller.</a:t>
            </a:r>
          </a:p>
          <a:p>
            <a:pPr marL="342900" indent="-342900">
              <a:buAutoNum type="arabicPeriod"/>
            </a:pPr>
            <a:r>
              <a:rPr lang="en-US" dirty="0" smtClean="0"/>
              <a:t>Lack of surplus stock.</a:t>
            </a:r>
            <a:endParaRPr lang="en-US" dirty="0"/>
          </a:p>
        </p:txBody>
      </p:sp>
      <p:pic>
        <p:nvPicPr>
          <p:cNvPr id="1027" name="Picture 3"/>
          <p:cNvPicPr>
            <a:picLocks noChangeAspect="1" noChangeArrowheads="1"/>
          </p:cNvPicPr>
          <p:nvPr/>
        </p:nvPicPr>
        <p:blipFill>
          <a:blip r:embed="rId3"/>
          <a:srcRect/>
          <a:stretch>
            <a:fillRect/>
          </a:stretch>
        </p:blipFill>
        <p:spPr bwMode="auto">
          <a:xfrm>
            <a:off x="5943600" y="3276600"/>
            <a:ext cx="2857500" cy="16002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762000"/>
            <a:ext cx="3309176" cy="461665"/>
          </a:xfrm>
          <a:prstGeom prst="rect">
            <a:avLst/>
          </a:prstGeom>
          <a:noFill/>
        </p:spPr>
        <p:txBody>
          <a:bodyPr wrap="none" rtlCol="0">
            <a:spAutoFit/>
          </a:bodyPr>
          <a:lstStyle/>
          <a:p>
            <a:r>
              <a:rPr lang="en-US" sz="2400" b="1" u="sng" dirty="0" smtClean="0">
                <a:solidFill>
                  <a:srgbClr val="FF0000"/>
                </a:solidFill>
                <a:latin typeface="Calibri" pitchFamily="34" charset="0"/>
                <a:cs typeface="Calibri" pitchFamily="34" charset="0"/>
              </a:rPr>
              <a:t>Hindrance of commerce:</a:t>
            </a:r>
            <a:endParaRPr lang="en-US" sz="2400" b="1" u="sng" dirty="0">
              <a:solidFill>
                <a:srgbClr val="FF0000"/>
              </a:solidFill>
              <a:latin typeface="Calibri" pitchFamily="34" charset="0"/>
              <a:cs typeface="Calibri" pitchFamily="34" charset="0"/>
            </a:endParaRPr>
          </a:p>
        </p:txBody>
      </p:sp>
      <p:sp>
        <p:nvSpPr>
          <p:cNvPr id="3" name="TextBox 2"/>
          <p:cNvSpPr txBox="1"/>
          <p:nvPr/>
        </p:nvSpPr>
        <p:spPr>
          <a:xfrm>
            <a:off x="1143000" y="1371600"/>
            <a:ext cx="6954020" cy="2739211"/>
          </a:xfrm>
          <a:prstGeom prst="rect">
            <a:avLst/>
          </a:prstGeom>
          <a:noFill/>
        </p:spPr>
        <p:txBody>
          <a:bodyPr wrap="none" rtlCol="0">
            <a:spAutoFit/>
          </a:bodyPr>
          <a:lstStyle/>
          <a:p>
            <a:pPr marL="342900" indent="-342900">
              <a:buAutoNum type="arabicPeriod"/>
            </a:pPr>
            <a:r>
              <a:rPr lang="en-US" sz="2200" dirty="0" smtClean="0">
                <a:latin typeface="Calibri" pitchFamily="34" charset="0"/>
                <a:cs typeface="Calibri" pitchFamily="34" charset="0"/>
              </a:rPr>
              <a:t>Hindrance of person (wholesalers to consumers)</a:t>
            </a:r>
          </a:p>
          <a:p>
            <a:pPr marL="342900" indent="-342900">
              <a:buAutoNum type="arabicPeriod"/>
            </a:pPr>
            <a:r>
              <a:rPr lang="en-US" sz="2200" dirty="0" smtClean="0">
                <a:latin typeface="Calibri" pitchFamily="34" charset="0"/>
                <a:cs typeface="Calibri" pitchFamily="34" charset="0"/>
              </a:rPr>
              <a:t>Hindrance of place  (Transport types)</a:t>
            </a:r>
          </a:p>
          <a:p>
            <a:pPr marL="342900" indent="-342900">
              <a:buAutoNum type="arabicPeriod"/>
            </a:pPr>
            <a:r>
              <a:rPr lang="en-US" sz="2200" dirty="0" smtClean="0">
                <a:latin typeface="Calibri" pitchFamily="34" charset="0"/>
                <a:cs typeface="Calibri" pitchFamily="34" charset="0"/>
              </a:rPr>
              <a:t>Hindrance of time  (willingness to buy)</a:t>
            </a:r>
          </a:p>
          <a:p>
            <a:pPr marL="342900" indent="-342900">
              <a:buAutoNum type="arabicPeriod"/>
            </a:pPr>
            <a:r>
              <a:rPr lang="en-US" sz="2200" dirty="0" smtClean="0">
                <a:latin typeface="Calibri" pitchFamily="34" charset="0"/>
                <a:cs typeface="Calibri" pitchFamily="34" charset="0"/>
              </a:rPr>
              <a:t>Hindrance of risk of loss  (Calamities)</a:t>
            </a:r>
          </a:p>
          <a:p>
            <a:pPr marL="342900" indent="-342900">
              <a:buAutoNum type="arabicPeriod"/>
            </a:pPr>
            <a:r>
              <a:rPr lang="en-US" sz="2200" dirty="0" smtClean="0">
                <a:latin typeface="Calibri" pitchFamily="34" charset="0"/>
                <a:cs typeface="Calibri" pitchFamily="34" charset="0"/>
              </a:rPr>
              <a:t>Hindrance of  knowledge  (Communication + Innovation)</a:t>
            </a:r>
          </a:p>
          <a:p>
            <a:pPr marL="342900" indent="-342900">
              <a:buAutoNum type="arabicPeriod"/>
            </a:pPr>
            <a:r>
              <a:rPr lang="en-US" sz="2200" dirty="0" smtClean="0">
                <a:latin typeface="Calibri" pitchFamily="34" charset="0"/>
                <a:cs typeface="Calibri" pitchFamily="34" charset="0"/>
              </a:rPr>
              <a:t>Hindrance of finance  (Banks or financial institution)</a:t>
            </a:r>
          </a:p>
          <a:p>
            <a:pPr marL="342900" indent="-342900">
              <a:buAutoNum type="arabicPeriod"/>
            </a:pPr>
            <a:r>
              <a:rPr lang="en-US" sz="2200" dirty="0" smtClean="0">
                <a:latin typeface="Calibri" pitchFamily="34" charset="0"/>
                <a:cs typeface="Calibri" pitchFamily="34" charset="0"/>
              </a:rPr>
              <a:t>Hindrance of exchange (Medium of exchange)</a:t>
            </a:r>
          </a:p>
          <a:p>
            <a:pPr marL="342900" indent="-342900">
              <a:buAutoNum type="arabicPeriod"/>
            </a:pPr>
            <a:endParaRPr lang="en-US" dirty="0" smtClean="0"/>
          </a:p>
        </p:txBody>
      </p:sp>
      <p:sp>
        <p:nvSpPr>
          <p:cNvPr id="4" name="TextBox 3"/>
          <p:cNvSpPr txBox="1"/>
          <p:nvPr/>
        </p:nvSpPr>
        <p:spPr>
          <a:xfrm>
            <a:off x="6019800" y="304800"/>
            <a:ext cx="2667000" cy="646331"/>
          </a:xfrm>
          <a:prstGeom prst="rect">
            <a:avLst/>
          </a:prstGeom>
          <a:noFill/>
        </p:spPr>
        <p:txBody>
          <a:bodyPr wrap="square" rtlCol="0">
            <a:spAutoFit/>
          </a:bodyPr>
          <a:lstStyle/>
          <a:p>
            <a:r>
              <a:rPr lang="en-US" dirty="0" smtClean="0">
                <a:solidFill>
                  <a:srgbClr val="FF0000"/>
                </a:solidFill>
                <a:latin typeface="Calibri" pitchFamily="34" charset="0"/>
                <a:cs typeface="Calibri" pitchFamily="34" charset="0"/>
              </a:rPr>
              <a:t>Hindrance meaning: delay, obstruction. </a:t>
            </a:r>
            <a:endParaRPr lang="en-US" dirty="0">
              <a:solidFill>
                <a:srgbClr val="FF0000"/>
              </a:solidFill>
              <a:latin typeface="Calibri" pitchFamily="34" charset="0"/>
              <a:cs typeface="Calibri" pitchFamily="34" charset="0"/>
            </a:endParaRPr>
          </a:p>
        </p:txBody>
      </p:sp>
      <p:pic>
        <p:nvPicPr>
          <p:cNvPr id="2050" name="Picture 2"/>
          <p:cNvPicPr>
            <a:picLocks noChangeAspect="1" noChangeArrowheads="1"/>
          </p:cNvPicPr>
          <p:nvPr/>
        </p:nvPicPr>
        <p:blipFill>
          <a:blip r:embed="rId2"/>
          <a:srcRect/>
          <a:stretch>
            <a:fillRect/>
          </a:stretch>
        </p:blipFill>
        <p:spPr bwMode="auto">
          <a:xfrm>
            <a:off x="5105400" y="4343400"/>
            <a:ext cx="3228975" cy="222885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2819400"/>
            <a:ext cx="277640" cy="584775"/>
          </a:xfrm>
          <a:prstGeom prst="rect">
            <a:avLst/>
          </a:prstGeom>
          <a:noFill/>
        </p:spPr>
        <p:txBody>
          <a:bodyPr wrap="none" rtlCol="0">
            <a:spAutoFit/>
          </a:bodyPr>
          <a:lstStyle/>
          <a:p>
            <a:r>
              <a:rPr lang="en-US" sz="3200" b="1" dirty="0" smtClean="0"/>
              <a:t> </a:t>
            </a:r>
            <a:endParaRPr lang="en-US" sz="3200" b="1" dirty="0"/>
          </a:p>
        </p:txBody>
      </p:sp>
      <p:sp>
        <p:nvSpPr>
          <p:cNvPr id="5" name="TextBox 4"/>
          <p:cNvSpPr txBox="1"/>
          <p:nvPr/>
        </p:nvSpPr>
        <p:spPr>
          <a:xfrm>
            <a:off x="2362200" y="2667000"/>
            <a:ext cx="5328703" cy="584775"/>
          </a:xfrm>
          <a:prstGeom prst="rect">
            <a:avLst/>
          </a:prstGeom>
          <a:noFill/>
        </p:spPr>
        <p:txBody>
          <a:bodyPr wrap="none" rtlCol="0">
            <a:spAutoFit/>
          </a:bodyPr>
          <a:lstStyle/>
          <a:p>
            <a:r>
              <a:rPr lang="en-US" sz="3200" b="1" dirty="0" smtClean="0">
                <a:solidFill>
                  <a:srgbClr val="FF0000"/>
                </a:solidFill>
              </a:rPr>
              <a:t>2. Objectives of business</a:t>
            </a:r>
            <a:endParaRPr lang="en-US" sz="3200" b="1" dirty="0">
              <a:solidFill>
                <a:srgbClr val="FF0000"/>
              </a:solidFill>
            </a:endParaRPr>
          </a:p>
        </p:txBody>
      </p:sp>
      <p:pic>
        <p:nvPicPr>
          <p:cNvPr id="4099" name="Picture 3"/>
          <p:cNvPicPr>
            <a:picLocks noChangeAspect="1" noChangeArrowheads="1"/>
          </p:cNvPicPr>
          <p:nvPr/>
        </p:nvPicPr>
        <p:blipFill>
          <a:blip r:embed="rId2"/>
          <a:srcRect/>
          <a:stretch>
            <a:fillRect/>
          </a:stretch>
        </p:blipFill>
        <p:spPr bwMode="auto">
          <a:xfrm>
            <a:off x="5029200" y="609600"/>
            <a:ext cx="3133725" cy="1762125"/>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6019800" y="3886200"/>
            <a:ext cx="2505075" cy="17145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a:srcRect/>
          <a:stretch>
            <a:fillRect/>
          </a:stretch>
        </p:blipFill>
        <p:spPr bwMode="auto">
          <a:xfrm>
            <a:off x="609600" y="533400"/>
            <a:ext cx="2219325" cy="20574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685800"/>
            <a:ext cx="2699778" cy="523220"/>
          </a:xfrm>
          <a:prstGeom prst="rect">
            <a:avLst/>
          </a:prstGeom>
          <a:noFill/>
        </p:spPr>
        <p:txBody>
          <a:bodyPr wrap="none" rtlCol="0">
            <a:spAutoFit/>
          </a:bodyPr>
          <a:lstStyle/>
          <a:p>
            <a:r>
              <a:rPr lang="en-US" sz="2800" b="1" u="sng" dirty="0" smtClean="0"/>
              <a:t>Introduction:</a:t>
            </a:r>
            <a:endParaRPr lang="en-US" sz="2800" b="1" u="sng" dirty="0"/>
          </a:p>
        </p:txBody>
      </p:sp>
      <p:sp>
        <p:nvSpPr>
          <p:cNvPr id="4" name="TextBox 3"/>
          <p:cNvSpPr txBox="1"/>
          <p:nvPr/>
        </p:nvSpPr>
        <p:spPr>
          <a:xfrm>
            <a:off x="1981200" y="1981200"/>
            <a:ext cx="2533066" cy="400110"/>
          </a:xfrm>
          <a:prstGeom prst="rect">
            <a:avLst/>
          </a:prstGeom>
          <a:noFill/>
        </p:spPr>
        <p:txBody>
          <a:bodyPr wrap="none" rtlCol="0">
            <a:spAutoFit/>
          </a:bodyPr>
          <a:lstStyle/>
          <a:p>
            <a:r>
              <a:rPr lang="en-US" sz="2000" b="1" u="sng" dirty="0" smtClean="0"/>
              <a:t>Human activities:</a:t>
            </a:r>
            <a:endParaRPr lang="en-US" sz="2000" b="1" u="sng" dirty="0"/>
          </a:p>
        </p:txBody>
      </p:sp>
      <p:sp>
        <p:nvSpPr>
          <p:cNvPr id="5" name="Rectangle 4"/>
          <p:cNvSpPr/>
          <p:nvPr/>
        </p:nvSpPr>
        <p:spPr>
          <a:xfrm>
            <a:off x="990600" y="2551837"/>
            <a:ext cx="7467600" cy="2523768"/>
          </a:xfrm>
          <a:prstGeom prst="rect">
            <a:avLst/>
          </a:prstGeom>
        </p:spPr>
        <p:txBody>
          <a:bodyPr wrap="square">
            <a:spAutoFit/>
          </a:bodyPr>
          <a:lstStyle/>
          <a:p>
            <a:endParaRPr lang="en-US" dirty="0"/>
          </a:p>
          <a:p>
            <a:r>
              <a:rPr lang="en-US" sz="2000" dirty="0"/>
              <a:t>Human activity is an activity performed by a human being</a:t>
            </a:r>
            <a:r>
              <a:rPr lang="en-US" sz="2000" b="1" dirty="0">
                <a:solidFill>
                  <a:srgbClr val="FF0000"/>
                </a:solidFill>
              </a:rPr>
              <a:t> to meet his/her needs and wants or may be for personal satisfaction</a:t>
            </a:r>
            <a:r>
              <a:rPr lang="en-US" sz="2000" dirty="0"/>
              <a:t>. </a:t>
            </a:r>
            <a:endParaRPr lang="en-US" sz="2000" dirty="0" smtClean="0"/>
          </a:p>
          <a:p>
            <a:endParaRPr lang="en-US" sz="2000" dirty="0" smtClean="0"/>
          </a:p>
          <a:p>
            <a:r>
              <a:rPr lang="en-US" sz="2000" dirty="0" smtClean="0"/>
              <a:t>Human </a:t>
            </a:r>
            <a:r>
              <a:rPr lang="en-US" sz="2000" dirty="0"/>
              <a:t>activities can be </a:t>
            </a:r>
            <a:r>
              <a:rPr lang="en-US" sz="2000" dirty="0" smtClean="0"/>
              <a:t>categorized </a:t>
            </a:r>
            <a:r>
              <a:rPr lang="en-US" sz="2000" dirty="0"/>
              <a:t>into </a:t>
            </a:r>
            <a:r>
              <a:rPr lang="en-US" sz="2000" dirty="0" smtClean="0"/>
              <a:t>:</a:t>
            </a:r>
          </a:p>
          <a:p>
            <a:pPr marL="342900" indent="-342900">
              <a:buAutoNum type="alphaUcParenBoth"/>
            </a:pPr>
            <a:r>
              <a:rPr lang="en-US" sz="2000" dirty="0" smtClean="0">
                <a:solidFill>
                  <a:srgbClr val="FF0000"/>
                </a:solidFill>
              </a:rPr>
              <a:t>Economic </a:t>
            </a:r>
          </a:p>
          <a:p>
            <a:pPr marL="342900" indent="-342900">
              <a:buAutoNum type="alphaUcParenBoth"/>
            </a:pPr>
            <a:r>
              <a:rPr lang="en-US" sz="2000" dirty="0" smtClean="0">
                <a:solidFill>
                  <a:srgbClr val="FF0000"/>
                </a:solidFill>
              </a:rPr>
              <a:t> Non-economic </a:t>
            </a:r>
            <a:r>
              <a:rPr lang="en-US" sz="2000" dirty="0">
                <a:solidFill>
                  <a:srgbClr val="FF0000"/>
                </a:solidFill>
              </a:rPr>
              <a:t>activities. </a:t>
            </a:r>
          </a:p>
        </p:txBody>
      </p:sp>
      <p:pic>
        <p:nvPicPr>
          <p:cNvPr id="6" name="Picture 3"/>
          <p:cNvPicPr>
            <a:picLocks noChangeAspect="1" noChangeArrowheads="1"/>
          </p:cNvPicPr>
          <p:nvPr/>
        </p:nvPicPr>
        <p:blipFill>
          <a:blip r:embed="rId2"/>
          <a:srcRect/>
          <a:stretch>
            <a:fillRect/>
          </a:stretch>
        </p:blipFill>
        <p:spPr bwMode="auto">
          <a:xfrm>
            <a:off x="5334000" y="609600"/>
            <a:ext cx="2895600" cy="176212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066800"/>
            <a:ext cx="3105337" cy="461665"/>
          </a:xfrm>
          <a:prstGeom prst="rect">
            <a:avLst/>
          </a:prstGeom>
          <a:noFill/>
        </p:spPr>
        <p:txBody>
          <a:bodyPr wrap="none" rtlCol="0">
            <a:spAutoFit/>
          </a:bodyPr>
          <a:lstStyle/>
          <a:p>
            <a:r>
              <a:rPr lang="en-US" sz="2400" b="1" u="sng" dirty="0" smtClean="0"/>
              <a:t>Economic activity:</a:t>
            </a:r>
            <a:endParaRPr lang="en-US" sz="2400" b="1" u="sng" dirty="0"/>
          </a:p>
        </p:txBody>
      </p:sp>
      <p:sp>
        <p:nvSpPr>
          <p:cNvPr id="3" name="Rectangle 2"/>
          <p:cNvSpPr/>
          <p:nvPr/>
        </p:nvSpPr>
        <p:spPr>
          <a:xfrm>
            <a:off x="1295400" y="1828800"/>
            <a:ext cx="6248400" cy="1292662"/>
          </a:xfrm>
          <a:prstGeom prst="rect">
            <a:avLst/>
          </a:prstGeom>
        </p:spPr>
        <p:txBody>
          <a:bodyPr wrap="square">
            <a:spAutoFit/>
          </a:bodyPr>
          <a:lstStyle/>
          <a:p>
            <a:endParaRPr lang="en-US" dirty="0"/>
          </a:p>
          <a:p>
            <a:pPr>
              <a:buFont typeface="Wingdings" pitchFamily="2" charset="2"/>
              <a:buChar char="Ø"/>
            </a:pPr>
            <a:r>
              <a:rPr lang="en-US" sz="2000" dirty="0"/>
              <a:t>Activities undertaken with the </a:t>
            </a:r>
            <a:r>
              <a:rPr lang="en-US" sz="2000" dirty="0">
                <a:solidFill>
                  <a:srgbClr val="FF0000"/>
                </a:solidFill>
              </a:rPr>
              <a:t>object of earning money </a:t>
            </a:r>
            <a:r>
              <a:rPr lang="en-US" sz="2000" dirty="0"/>
              <a:t>are called economic activities. </a:t>
            </a:r>
            <a:endParaRPr lang="en-US" sz="2000" dirty="0" smtClean="0"/>
          </a:p>
          <a:p>
            <a:pPr>
              <a:buFont typeface="Wingdings" pitchFamily="2" charset="2"/>
              <a:buChar char="Ø"/>
            </a:pPr>
            <a:r>
              <a:rPr lang="en-US" sz="2000" dirty="0" smtClean="0"/>
              <a:t>Service are rendered by profit motive.</a:t>
            </a:r>
            <a:endParaRPr lang="en-US" sz="2000" dirty="0"/>
          </a:p>
        </p:txBody>
      </p:sp>
      <p:pic>
        <p:nvPicPr>
          <p:cNvPr id="5122" name="Picture 2"/>
          <p:cNvPicPr>
            <a:picLocks noChangeAspect="1" noChangeArrowheads="1"/>
          </p:cNvPicPr>
          <p:nvPr/>
        </p:nvPicPr>
        <p:blipFill>
          <a:blip r:embed="rId2"/>
          <a:srcRect/>
          <a:stretch>
            <a:fillRect/>
          </a:stretch>
        </p:blipFill>
        <p:spPr bwMode="auto">
          <a:xfrm>
            <a:off x="5867400" y="3352800"/>
            <a:ext cx="2609850" cy="19812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143000"/>
            <a:ext cx="3804247" cy="461665"/>
          </a:xfrm>
          <a:prstGeom prst="rect">
            <a:avLst/>
          </a:prstGeom>
          <a:noFill/>
        </p:spPr>
        <p:txBody>
          <a:bodyPr wrap="none" rtlCol="0">
            <a:spAutoFit/>
          </a:bodyPr>
          <a:lstStyle/>
          <a:p>
            <a:r>
              <a:rPr lang="en-US" sz="2400" b="1" u="sng" dirty="0" smtClean="0"/>
              <a:t>Non economic activity:</a:t>
            </a:r>
            <a:endParaRPr lang="en-US" sz="2400" b="1" u="sng" dirty="0"/>
          </a:p>
        </p:txBody>
      </p:sp>
      <p:sp>
        <p:nvSpPr>
          <p:cNvPr id="3" name="Rectangle 2"/>
          <p:cNvSpPr/>
          <p:nvPr/>
        </p:nvSpPr>
        <p:spPr>
          <a:xfrm>
            <a:off x="1600200" y="1828800"/>
            <a:ext cx="5562600" cy="1292662"/>
          </a:xfrm>
          <a:prstGeom prst="rect">
            <a:avLst/>
          </a:prstGeom>
        </p:spPr>
        <p:txBody>
          <a:bodyPr wrap="square">
            <a:spAutoFit/>
          </a:bodyPr>
          <a:lstStyle/>
          <a:p>
            <a:endParaRPr lang="en-US" dirty="0"/>
          </a:p>
          <a:p>
            <a:r>
              <a:rPr lang="en-US" sz="2000" dirty="0"/>
              <a:t>Activities undertaken to </a:t>
            </a:r>
            <a:r>
              <a:rPr lang="en-US" sz="2000" dirty="0">
                <a:solidFill>
                  <a:srgbClr val="FF0000"/>
                </a:solidFill>
              </a:rPr>
              <a:t>satisfy social and psychological needs</a:t>
            </a:r>
            <a:r>
              <a:rPr lang="en-US" sz="2000" dirty="0"/>
              <a:t> are called non-economic activities </a:t>
            </a:r>
          </a:p>
        </p:txBody>
      </p:sp>
      <p:pic>
        <p:nvPicPr>
          <p:cNvPr id="6146" name="Picture 2"/>
          <p:cNvPicPr>
            <a:picLocks noChangeAspect="1" noChangeArrowheads="1"/>
          </p:cNvPicPr>
          <p:nvPr/>
        </p:nvPicPr>
        <p:blipFill>
          <a:blip r:embed="rId2"/>
          <a:srcRect/>
          <a:stretch>
            <a:fillRect/>
          </a:stretch>
        </p:blipFill>
        <p:spPr bwMode="auto">
          <a:xfrm>
            <a:off x="6934200" y="2209800"/>
            <a:ext cx="1743075" cy="2619375"/>
          </a:xfrm>
          <a:prstGeom prst="rect">
            <a:avLst/>
          </a:prstGeom>
          <a:noFill/>
          <a:ln w="9525">
            <a:noFill/>
            <a:miter lim="800000"/>
            <a:headEnd/>
            <a:tailEnd/>
          </a:ln>
          <a:effectLst/>
        </p:spPr>
      </p:pic>
      <p:sp>
        <p:nvSpPr>
          <p:cNvPr id="5" name="TextBox 4"/>
          <p:cNvSpPr txBox="1"/>
          <p:nvPr/>
        </p:nvSpPr>
        <p:spPr>
          <a:xfrm>
            <a:off x="1295400" y="3581400"/>
            <a:ext cx="3203121" cy="1015663"/>
          </a:xfrm>
          <a:prstGeom prst="rect">
            <a:avLst/>
          </a:prstGeom>
          <a:noFill/>
        </p:spPr>
        <p:txBody>
          <a:bodyPr wrap="none" rtlCol="0">
            <a:spAutoFit/>
          </a:bodyPr>
          <a:lstStyle/>
          <a:p>
            <a:r>
              <a:rPr lang="en-US" sz="2000" dirty="0" smtClean="0"/>
              <a:t>Example:</a:t>
            </a:r>
          </a:p>
          <a:p>
            <a:pPr marL="342900" indent="-342900">
              <a:buAutoNum type="arabicPeriod"/>
            </a:pPr>
            <a:r>
              <a:rPr lang="en-US" sz="2000" dirty="0" smtClean="0"/>
              <a:t>Cooking food for family</a:t>
            </a:r>
          </a:p>
          <a:p>
            <a:pPr marL="342900" indent="-342900">
              <a:buAutoNum type="arabicPeriod"/>
            </a:pPr>
            <a:r>
              <a:rPr lang="en-US" sz="2000" dirty="0" smtClean="0"/>
              <a:t>Celebrating festival</a:t>
            </a: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066800"/>
            <a:ext cx="4721164" cy="461665"/>
          </a:xfrm>
          <a:prstGeom prst="rect">
            <a:avLst/>
          </a:prstGeom>
          <a:noFill/>
        </p:spPr>
        <p:txBody>
          <a:bodyPr wrap="none" rtlCol="0">
            <a:spAutoFit/>
          </a:bodyPr>
          <a:lstStyle/>
          <a:p>
            <a:r>
              <a:rPr lang="en-US" sz="2400" b="1" u="sng" dirty="0" smtClean="0"/>
              <a:t>Types of economic activities:</a:t>
            </a:r>
            <a:endParaRPr lang="en-US" sz="2400" b="1" u="sng" dirty="0"/>
          </a:p>
        </p:txBody>
      </p:sp>
      <p:sp>
        <p:nvSpPr>
          <p:cNvPr id="3" name="Rectangle 2"/>
          <p:cNvSpPr/>
          <p:nvPr/>
        </p:nvSpPr>
        <p:spPr>
          <a:xfrm>
            <a:off x="914400" y="1828800"/>
            <a:ext cx="7086600" cy="2031325"/>
          </a:xfrm>
          <a:prstGeom prst="rect">
            <a:avLst/>
          </a:prstGeom>
        </p:spPr>
        <p:txBody>
          <a:bodyPr wrap="square">
            <a:spAutoFit/>
          </a:bodyPr>
          <a:lstStyle/>
          <a:p>
            <a:endParaRPr lang="en-US" dirty="0"/>
          </a:p>
          <a:p>
            <a:r>
              <a:rPr lang="en-US" dirty="0"/>
              <a:t>Occupations may be classified into three categories based on the following</a:t>
            </a:r>
            <a:r>
              <a:rPr lang="en-US" dirty="0" smtClean="0"/>
              <a:t>:-</a:t>
            </a:r>
            <a:endParaRPr lang="en-US" dirty="0"/>
          </a:p>
          <a:p>
            <a:r>
              <a:rPr lang="en-US" dirty="0">
                <a:solidFill>
                  <a:srgbClr val="FF0000"/>
                </a:solidFill>
              </a:rPr>
              <a:t>A.</a:t>
            </a:r>
            <a:r>
              <a:rPr lang="en-US" dirty="0"/>
              <a:t> </a:t>
            </a:r>
            <a:r>
              <a:rPr lang="en-US" dirty="0">
                <a:solidFill>
                  <a:srgbClr val="FF0000"/>
                </a:solidFill>
              </a:rPr>
              <a:t>Employment </a:t>
            </a:r>
          </a:p>
          <a:p>
            <a:r>
              <a:rPr lang="en-US" dirty="0">
                <a:solidFill>
                  <a:srgbClr val="FF0000"/>
                </a:solidFill>
              </a:rPr>
              <a:t>B. Profession </a:t>
            </a:r>
          </a:p>
          <a:p>
            <a:r>
              <a:rPr lang="en-US" dirty="0">
                <a:solidFill>
                  <a:srgbClr val="FF0000"/>
                </a:solidFill>
              </a:rPr>
              <a:t>C. Business </a:t>
            </a:r>
          </a:p>
          <a:p>
            <a:endParaRPr lang="en-US" dirty="0"/>
          </a:p>
        </p:txBody>
      </p:sp>
      <p:pic>
        <p:nvPicPr>
          <p:cNvPr id="7170" name="Picture 2"/>
          <p:cNvPicPr>
            <a:picLocks noChangeAspect="1" noChangeArrowheads="1"/>
          </p:cNvPicPr>
          <p:nvPr/>
        </p:nvPicPr>
        <p:blipFill>
          <a:blip r:embed="rId2"/>
          <a:srcRect/>
          <a:stretch>
            <a:fillRect/>
          </a:stretch>
        </p:blipFill>
        <p:spPr bwMode="auto">
          <a:xfrm>
            <a:off x="5791200" y="2514600"/>
            <a:ext cx="2066925" cy="116205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533400" y="4191000"/>
            <a:ext cx="3733800" cy="135255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990600"/>
            <a:ext cx="2331087" cy="461665"/>
          </a:xfrm>
          <a:prstGeom prst="rect">
            <a:avLst/>
          </a:prstGeom>
          <a:noFill/>
        </p:spPr>
        <p:txBody>
          <a:bodyPr wrap="none" rtlCol="0">
            <a:spAutoFit/>
          </a:bodyPr>
          <a:lstStyle/>
          <a:p>
            <a:r>
              <a:rPr lang="en-US" sz="2400" b="1" u="sng" dirty="0" smtClean="0"/>
              <a:t>Employment:</a:t>
            </a:r>
            <a:endParaRPr lang="en-US" sz="2400" b="1" u="sng" dirty="0"/>
          </a:p>
        </p:txBody>
      </p:sp>
      <p:sp>
        <p:nvSpPr>
          <p:cNvPr id="3" name="Rectangle 2"/>
          <p:cNvSpPr/>
          <p:nvPr/>
        </p:nvSpPr>
        <p:spPr>
          <a:xfrm>
            <a:off x="1295400" y="1524000"/>
            <a:ext cx="7010400" cy="2215991"/>
          </a:xfrm>
          <a:prstGeom prst="rect">
            <a:avLst/>
          </a:prstGeom>
        </p:spPr>
        <p:txBody>
          <a:bodyPr wrap="square">
            <a:spAutoFit/>
          </a:bodyPr>
          <a:lstStyle/>
          <a:p>
            <a:endParaRPr lang="en-US" b="1" u="sng" dirty="0" smtClean="0"/>
          </a:p>
          <a:p>
            <a:pPr>
              <a:buFont typeface="Wingdings" pitchFamily="2" charset="2"/>
              <a:buChar char="ü"/>
            </a:pPr>
            <a:r>
              <a:rPr lang="en-US" sz="2000" dirty="0" smtClean="0"/>
              <a:t>It </a:t>
            </a:r>
            <a:r>
              <a:rPr lang="en-US" sz="2000" dirty="0"/>
              <a:t>refers to the occupation in which </a:t>
            </a:r>
            <a:r>
              <a:rPr lang="en-US" sz="2000" dirty="0">
                <a:solidFill>
                  <a:srgbClr val="FF0000"/>
                </a:solidFill>
              </a:rPr>
              <a:t>people work for others </a:t>
            </a:r>
            <a:r>
              <a:rPr lang="en-US" sz="2000" dirty="0"/>
              <a:t>and get </a:t>
            </a:r>
            <a:r>
              <a:rPr lang="en-US" sz="2000" dirty="0">
                <a:solidFill>
                  <a:srgbClr val="FF0000"/>
                </a:solidFill>
              </a:rPr>
              <a:t>remuneration</a:t>
            </a:r>
            <a:r>
              <a:rPr lang="en-US" sz="2000" dirty="0"/>
              <a:t> in the form of wages or salaries</a:t>
            </a:r>
            <a:r>
              <a:rPr lang="en-US" sz="2000" dirty="0" smtClean="0"/>
              <a:t>.</a:t>
            </a:r>
          </a:p>
          <a:p>
            <a:pPr>
              <a:buFont typeface="Wingdings" pitchFamily="2" charset="2"/>
              <a:buChar char="ü"/>
            </a:pPr>
            <a:endParaRPr lang="en-US" sz="2000" dirty="0" smtClean="0"/>
          </a:p>
          <a:p>
            <a:pPr>
              <a:buFont typeface="Wingdings" pitchFamily="2" charset="2"/>
              <a:buChar char="ü"/>
            </a:pPr>
            <a:r>
              <a:rPr lang="en-US" sz="2000" dirty="0" smtClean="0"/>
              <a:t> </a:t>
            </a:r>
            <a:r>
              <a:rPr lang="en-US" sz="2000" dirty="0"/>
              <a:t>The one who is</a:t>
            </a:r>
            <a:r>
              <a:rPr lang="en-US" sz="2000" dirty="0">
                <a:solidFill>
                  <a:srgbClr val="FF0000"/>
                </a:solidFill>
              </a:rPr>
              <a:t> employed by others </a:t>
            </a:r>
            <a:r>
              <a:rPr lang="en-US" sz="2000" dirty="0"/>
              <a:t>are called </a:t>
            </a:r>
            <a:r>
              <a:rPr lang="en-US" sz="2000" dirty="0">
                <a:solidFill>
                  <a:srgbClr val="FF0000"/>
                </a:solidFill>
              </a:rPr>
              <a:t>employees </a:t>
            </a:r>
            <a:r>
              <a:rPr lang="en-US" sz="2000" dirty="0" smtClean="0"/>
              <a:t>.</a:t>
            </a:r>
          </a:p>
          <a:p>
            <a:endParaRPr lang="en-US" sz="2000" dirty="0" smtClean="0"/>
          </a:p>
          <a:p>
            <a:pPr>
              <a:buFont typeface="Wingdings" pitchFamily="2" charset="2"/>
              <a:buChar char="ü"/>
            </a:pPr>
            <a:r>
              <a:rPr lang="en-US" sz="2000" dirty="0"/>
              <a:t>T</a:t>
            </a:r>
            <a:r>
              <a:rPr lang="en-US" sz="2000" dirty="0" smtClean="0"/>
              <a:t>he </a:t>
            </a:r>
            <a:r>
              <a:rPr lang="en-US" sz="2000" dirty="0"/>
              <a:t>one who</a:t>
            </a:r>
            <a:r>
              <a:rPr lang="en-US" sz="2000" dirty="0">
                <a:solidFill>
                  <a:srgbClr val="FF0000"/>
                </a:solidFill>
              </a:rPr>
              <a:t> employs others</a:t>
            </a:r>
            <a:r>
              <a:rPr lang="en-US" sz="2000" dirty="0"/>
              <a:t> is called </a:t>
            </a:r>
            <a:r>
              <a:rPr lang="en-US" sz="2000" dirty="0">
                <a:solidFill>
                  <a:srgbClr val="FF0000"/>
                </a:solidFill>
              </a:rPr>
              <a:t>employer</a:t>
            </a:r>
            <a:r>
              <a:rPr lang="en-US" sz="2000" dirty="0"/>
              <a:t>. </a:t>
            </a:r>
          </a:p>
        </p:txBody>
      </p:sp>
      <p:pic>
        <p:nvPicPr>
          <p:cNvPr id="4" name="Picture 2"/>
          <p:cNvPicPr>
            <a:picLocks noChangeAspect="1" noChangeArrowheads="1"/>
          </p:cNvPicPr>
          <p:nvPr/>
        </p:nvPicPr>
        <p:blipFill>
          <a:blip r:embed="rId2"/>
          <a:srcRect/>
          <a:stretch>
            <a:fillRect/>
          </a:stretch>
        </p:blipFill>
        <p:spPr bwMode="auto">
          <a:xfrm>
            <a:off x="6019800" y="685800"/>
            <a:ext cx="2066925" cy="1162050"/>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srcRect/>
          <a:stretch>
            <a:fillRect/>
          </a:stretch>
        </p:blipFill>
        <p:spPr bwMode="auto">
          <a:xfrm>
            <a:off x="1066800" y="4114800"/>
            <a:ext cx="2238375" cy="14478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1371600"/>
            <a:ext cx="1997663" cy="461665"/>
          </a:xfrm>
          <a:prstGeom prst="rect">
            <a:avLst/>
          </a:prstGeom>
          <a:noFill/>
        </p:spPr>
        <p:txBody>
          <a:bodyPr wrap="none" rtlCol="0">
            <a:spAutoFit/>
          </a:bodyPr>
          <a:lstStyle/>
          <a:p>
            <a:r>
              <a:rPr lang="en-US" sz="2400" b="1" u="sng" dirty="0" smtClean="0"/>
              <a:t>Profession:</a:t>
            </a:r>
            <a:endParaRPr lang="en-US" sz="2400" b="1" u="sng" dirty="0"/>
          </a:p>
        </p:txBody>
      </p:sp>
      <p:sp>
        <p:nvSpPr>
          <p:cNvPr id="3" name="Rectangle 2"/>
          <p:cNvSpPr/>
          <p:nvPr/>
        </p:nvSpPr>
        <p:spPr>
          <a:xfrm>
            <a:off x="457200" y="1828800"/>
            <a:ext cx="8077200" cy="2308324"/>
          </a:xfrm>
          <a:prstGeom prst="rect">
            <a:avLst/>
          </a:prstGeom>
        </p:spPr>
        <p:txBody>
          <a:bodyPr wrap="square">
            <a:spAutoFit/>
          </a:bodyPr>
          <a:lstStyle/>
          <a:p>
            <a:endParaRPr lang="en-US" dirty="0"/>
          </a:p>
          <a:p>
            <a:pPr>
              <a:buFont typeface="Wingdings" pitchFamily="2" charset="2"/>
              <a:buChar char="v"/>
            </a:pPr>
            <a:r>
              <a:rPr lang="en-US" dirty="0"/>
              <a:t>Professions are those occupations which involve </a:t>
            </a:r>
            <a:r>
              <a:rPr lang="en-US" dirty="0">
                <a:solidFill>
                  <a:srgbClr val="FF0000"/>
                </a:solidFill>
              </a:rPr>
              <a:t>rendering of personal services of a special and expert nature</a:t>
            </a:r>
            <a:r>
              <a:rPr lang="en-US" dirty="0" smtClean="0"/>
              <a:t>.</a:t>
            </a:r>
          </a:p>
          <a:p>
            <a:pPr>
              <a:buFont typeface="Wingdings" pitchFamily="2" charset="2"/>
              <a:buChar char="v"/>
            </a:pPr>
            <a:endParaRPr lang="en-US" dirty="0" smtClean="0"/>
          </a:p>
          <a:p>
            <a:pPr>
              <a:buFont typeface="Wingdings" pitchFamily="2" charset="2"/>
              <a:buChar char="v"/>
            </a:pPr>
            <a:r>
              <a:rPr lang="en-US" dirty="0" smtClean="0"/>
              <a:t> </a:t>
            </a:r>
            <a:r>
              <a:rPr lang="en-US" dirty="0"/>
              <a:t>A profession is something which is </a:t>
            </a:r>
            <a:r>
              <a:rPr lang="en-US" dirty="0">
                <a:solidFill>
                  <a:srgbClr val="FF0000"/>
                </a:solidFill>
              </a:rPr>
              <a:t>more than a job</a:t>
            </a:r>
            <a:r>
              <a:rPr lang="en-US" dirty="0"/>
              <a:t>. </a:t>
            </a:r>
            <a:endParaRPr lang="en-US" dirty="0" smtClean="0"/>
          </a:p>
          <a:p>
            <a:pPr>
              <a:buFont typeface="Wingdings" pitchFamily="2" charset="2"/>
              <a:buChar char="v"/>
            </a:pPr>
            <a:endParaRPr lang="en-US" dirty="0"/>
          </a:p>
          <a:p>
            <a:pPr>
              <a:buFont typeface="Wingdings" pitchFamily="2" charset="2"/>
              <a:buChar char="v"/>
            </a:pPr>
            <a:r>
              <a:rPr lang="en-US" dirty="0"/>
              <a:t>Those engaged in a profession are called professionals and they earn income by charging </a:t>
            </a:r>
            <a:r>
              <a:rPr lang="en-US" dirty="0">
                <a:solidFill>
                  <a:srgbClr val="FF0000"/>
                </a:solidFill>
              </a:rPr>
              <a:t>professional </a:t>
            </a:r>
            <a:r>
              <a:rPr lang="en-US" dirty="0" smtClean="0">
                <a:solidFill>
                  <a:srgbClr val="FF0000"/>
                </a:solidFill>
              </a:rPr>
              <a:t>fee.</a:t>
            </a:r>
            <a:r>
              <a:rPr lang="en-US" dirty="0" smtClean="0"/>
              <a:t> </a:t>
            </a:r>
            <a:endParaRPr lang="en-US" dirty="0"/>
          </a:p>
        </p:txBody>
      </p:sp>
      <p:pic>
        <p:nvPicPr>
          <p:cNvPr id="9218" name="Picture 2"/>
          <p:cNvPicPr>
            <a:picLocks noChangeAspect="1" noChangeArrowheads="1"/>
          </p:cNvPicPr>
          <p:nvPr/>
        </p:nvPicPr>
        <p:blipFill>
          <a:blip r:embed="rId2"/>
          <a:srcRect/>
          <a:stretch>
            <a:fillRect/>
          </a:stretch>
        </p:blipFill>
        <p:spPr bwMode="auto">
          <a:xfrm>
            <a:off x="5410200" y="4267200"/>
            <a:ext cx="2867025" cy="1590675"/>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457200" y="457200"/>
            <a:ext cx="3124200" cy="146685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1219200"/>
            <a:ext cx="1707519" cy="461665"/>
          </a:xfrm>
          <a:prstGeom prst="rect">
            <a:avLst/>
          </a:prstGeom>
          <a:noFill/>
        </p:spPr>
        <p:txBody>
          <a:bodyPr wrap="none" rtlCol="0">
            <a:spAutoFit/>
          </a:bodyPr>
          <a:lstStyle/>
          <a:p>
            <a:r>
              <a:rPr lang="en-US" sz="2400" b="1" u="sng" dirty="0" smtClean="0"/>
              <a:t>Business:</a:t>
            </a:r>
            <a:endParaRPr lang="en-US" sz="2400" b="1" u="sng" dirty="0"/>
          </a:p>
        </p:txBody>
      </p:sp>
      <p:sp>
        <p:nvSpPr>
          <p:cNvPr id="3" name="Rectangle 2"/>
          <p:cNvSpPr/>
          <p:nvPr/>
        </p:nvSpPr>
        <p:spPr>
          <a:xfrm>
            <a:off x="1371600" y="1828800"/>
            <a:ext cx="6248400" cy="1600438"/>
          </a:xfrm>
          <a:prstGeom prst="rect">
            <a:avLst/>
          </a:prstGeom>
        </p:spPr>
        <p:txBody>
          <a:bodyPr wrap="square">
            <a:spAutoFit/>
          </a:bodyPr>
          <a:lstStyle/>
          <a:p>
            <a:endParaRPr lang="en-US" dirty="0"/>
          </a:p>
          <a:p>
            <a:r>
              <a:rPr lang="en-US" sz="2000" dirty="0"/>
              <a:t>Business refers to any </a:t>
            </a:r>
            <a:r>
              <a:rPr lang="en-US" sz="2000" dirty="0">
                <a:solidFill>
                  <a:srgbClr val="FF0000"/>
                </a:solidFill>
              </a:rPr>
              <a:t>human activity</a:t>
            </a:r>
            <a:r>
              <a:rPr lang="en-US" sz="2000" dirty="0"/>
              <a:t> undertaken on a </a:t>
            </a:r>
            <a:r>
              <a:rPr lang="en-US" sz="2000" dirty="0">
                <a:solidFill>
                  <a:srgbClr val="FF0000"/>
                </a:solidFill>
              </a:rPr>
              <a:t>regular basis</a:t>
            </a:r>
            <a:r>
              <a:rPr lang="en-US" sz="2000" dirty="0"/>
              <a:t> with the object to </a:t>
            </a:r>
            <a:r>
              <a:rPr lang="en-US" sz="2000" dirty="0">
                <a:solidFill>
                  <a:srgbClr val="FF0000"/>
                </a:solidFill>
              </a:rPr>
              <a:t>earn profit</a:t>
            </a:r>
            <a:r>
              <a:rPr lang="en-US" sz="2000" dirty="0"/>
              <a:t> through </a:t>
            </a:r>
            <a:r>
              <a:rPr lang="en-US" sz="2000" u="sng" dirty="0"/>
              <a:t>production, distribution, purchase and sale of goods and services</a:t>
            </a:r>
            <a:r>
              <a:rPr lang="en-US" sz="2000" dirty="0"/>
              <a:t>. </a:t>
            </a:r>
          </a:p>
        </p:txBody>
      </p:sp>
      <p:pic>
        <p:nvPicPr>
          <p:cNvPr id="10242" name="Picture 2"/>
          <p:cNvPicPr>
            <a:picLocks noChangeAspect="1" noChangeArrowheads="1"/>
          </p:cNvPicPr>
          <p:nvPr/>
        </p:nvPicPr>
        <p:blipFill>
          <a:blip r:embed="rId2"/>
          <a:srcRect/>
          <a:stretch>
            <a:fillRect/>
          </a:stretch>
        </p:blipFill>
        <p:spPr bwMode="auto">
          <a:xfrm>
            <a:off x="5181600" y="4038600"/>
            <a:ext cx="2952750" cy="1552575"/>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381000" y="304800"/>
            <a:ext cx="2619375" cy="174307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10200" y="4281487"/>
            <a:ext cx="3352800" cy="1219200"/>
          </a:xfrm>
        </p:spPr>
        <p:txBody>
          <a:bodyPr>
            <a:noAutofit/>
          </a:bodyPr>
          <a:lstStyle/>
          <a:p>
            <a:r>
              <a:rPr lang="en-US" sz="2800" b="1" dirty="0" smtClean="0">
                <a:solidFill>
                  <a:srgbClr val="002060"/>
                </a:solidFill>
              </a:rPr>
              <a:t> </a:t>
            </a:r>
            <a:r>
              <a:rPr lang="en-US" sz="2800" b="1" dirty="0" smtClean="0">
                <a:solidFill>
                  <a:srgbClr val="002060"/>
                </a:solidFill>
              </a:rPr>
              <a:t> </a:t>
            </a:r>
            <a:r>
              <a:rPr lang="en-US" sz="2800" b="1" cap="none" dirty="0" smtClean="0">
                <a:solidFill>
                  <a:srgbClr val="002060"/>
                </a:solidFill>
              </a:rPr>
              <a:t>Mr. </a:t>
            </a:r>
            <a:r>
              <a:rPr lang="en-US" sz="2800" b="1" cap="none" dirty="0" err="1" smtClean="0">
                <a:solidFill>
                  <a:srgbClr val="002060"/>
                </a:solidFill>
              </a:rPr>
              <a:t>Amit</a:t>
            </a:r>
            <a:r>
              <a:rPr lang="en-US" sz="2800" b="1" cap="none" dirty="0" smtClean="0">
                <a:solidFill>
                  <a:srgbClr val="002060"/>
                </a:solidFill>
              </a:rPr>
              <a:t> Kumar </a:t>
            </a:r>
          </a:p>
          <a:p>
            <a:r>
              <a:rPr lang="en-US" sz="2800" b="1" cap="none" dirty="0" err="1" smtClean="0">
                <a:solidFill>
                  <a:srgbClr val="002060"/>
                </a:solidFill>
              </a:rPr>
              <a:t>Asstt</a:t>
            </a:r>
            <a:r>
              <a:rPr lang="en-US" sz="2800" b="1" cap="none" dirty="0" smtClean="0">
                <a:solidFill>
                  <a:srgbClr val="002060"/>
                </a:solidFill>
              </a:rPr>
              <a:t>. Prof. </a:t>
            </a:r>
          </a:p>
          <a:p>
            <a:r>
              <a:rPr lang="en-US" sz="2800" b="1" cap="none" dirty="0" err="1" smtClean="0">
                <a:solidFill>
                  <a:srgbClr val="002060"/>
                </a:solidFill>
              </a:rPr>
              <a:t>Deptt</a:t>
            </a:r>
            <a:r>
              <a:rPr lang="en-US" sz="2800" b="1" cap="none" dirty="0" smtClean="0">
                <a:solidFill>
                  <a:srgbClr val="002060"/>
                </a:solidFill>
              </a:rPr>
              <a:t>. of Commerce</a:t>
            </a:r>
            <a:endParaRPr lang="en-US" sz="2800" b="1" cap="none" dirty="0">
              <a:solidFill>
                <a:srgbClr val="002060"/>
              </a:solidFill>
            </a:endParaRPr>
          </a:p>
        </p:txBody>
      </p:sp>
      <p:sp>
        <p:nvSpPr>
          <p:cNvPr id="2" name="Title 1"/>
          <p:cNvSpPr>
            <a:spLocks noGrp="1"/>
          </p:cNvSpPr>
          <p:nvPr>
            <p:ph type="ctrTitle"/>
          </p:nvPr>
        </p:nvSpPr>
        <p:spPr/>
        <p:txBody>
          <a:bodyPr/>
          <a:lstStyle/>
          <a:p>
            <a:r>
              <a:rPr lang="en-US" b="1" dirty="0" smtClean="0">
                <a:solidFill>
                  <a:schemeClr val="bg1"/>
                </a:solidFill>
              </a:rPr>
              <a:t>Department of Commerce</a:t>
            </a:r>
            <a:endParaRPr lang="en-US" b="1" dirty="0">
              <a:solidFill>
                <a:schemeClr val="bg1"/>
              </a:solidFill>
            </a:endParaRPr>
          </a:p>
        </p:txBody>
      </p:sp>
      <p:pic>
        <p:nvPicPr>
          <p:cNvPr id="3074" name="Picture 2"/>
          <p:cNvPicPr>
            <a:picLocks noChangeAspect="1" noChangeArrowheads="1"/>
          </p:cNvPicPr>
          <p:nvPr/>
        </p:nvPicPr>
        <p:blipFill>
          <a:blip r:embed="rId2"/>
          <a:srcRect/>
          <a:stretch>
            <a:fillRect/>
          </a:stretch>
        </p:blipFill>
        <p:spPr bwMode="auto">
          <a:xfrm>
            <a:off x="6400800" y="228600"/>
            <a:ext cx="2133600" cy="12954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762000" y="3814762"/>
            <a:ext cx="2705100" cy="1685925"/>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838200"/>
            <a:ext cx="5873724" cy="461665"/>
          </a:xfrm>
          <a:prstGeom prst="rect">
            <a:avLst/>
          </a:prstGeom>
          <a:noFill/>
        </p:spPr>
        <p:txBody>
          <a:bodyPr wrap="none" rtlCol="0">
            <a:spAutoFit/>
          </a:bodyPr>
          <a:lstStyle/>
          <a:p>
            <a:r>
              <a:rPr lang="en-US" sz="2400" b="1" u="sng" dirty="0" smtClean="0"/>
              <a:t>Classification of  business activities:</a:t>
            </a:r>
            <a:endParaRPr lang="en-US" sz="2400" b="1" u="sng" dirty="0"/>
          </a:p>
        </p:txBody>
      </p:sp>
      <p:sp>
        <p:nvSpPr>
          <p:cNvPr id="3" name="TextBox 2"/>
          <p:cNvSpPr txBox="1"/>
          <p:nvPr/>
        </p:nvSpPr>
        <p:spPr>
          <a:xfrm>
            <a:off x="2286000" y="2057400"/>
            <a:ext cx="4661854" cy="1200329"/>
          </a:xfrm>
          <a:prstGeom prst="rect">
            <a:avLst/>
          </a:prstGeom>
          <a:noFill/>
        </p:spPr>
        <p:txBody>
          <a:bodyPr wrap="none" rtlCol="0">
            <a:spAutoFit/>
          </a:bodyPr>
          <a:lstStyle/>
          <a:p>
            <a:pPr marL="342900" indent="-342900">
              <a:buAutoNum type="arabicPeriod"/>
            </a:pPr>
            <a:r>
              <a:rPr lang="en-US" sz="2400" dirty="0" smtClean="0"/>
              <a:t>Activities based on size.</a:t>
            </a:r>
          </a:p>
          <a:p>
            <a:pPr marL="342900" indent="-342900">
              <a:buAutoNum type="arabicPeriod"/>
            </a:pPr>
            <a:r>
              <a:rPr lang="en-US" sz="2400" dirty="0" smtClean="0"/>
              <a:t>Activities based on ownership.</a:t>
            </a:r>
          </a:p>
          <a:p>
            <a:pPr marL="342900" indent="-342900">
              <a:buAutoNum type="arabicPeriod"/>
            </a:pPr>
            <a:r>
              <a:rPr lang="en-US" sz="2400" dirty="0" smtClean="0"/>
              <a:t>Activities based on function.</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219200"/>
            <a:ext cx="4270721" cy="461665"/>
          </a:xfrm>
          <a:prstGeom prst="rect">
            <a:avLst/>
          </a:prstGeom>
          <a:noFill/>
        </p:spPr>
        <p:txBody>
          <a:bodyPr wrap="none" rtlCol="0">
            <a:spAutoFit/>
          </a:bodyPr>
          <a:lstStyle/>
          <a:p>
            <a:r>
              <a:rPr lang="en-US" sz="2400" b="1" u="sng" dirty="0" smtClean="0"/>
              <a:t>1. Activities based on size:</a:t>
            </a:r>
            <a:endParaRPr lang="en-US" sz="2400" b="1" u="sng" dirty="0"/>
          </a:p>
        </p:txBody>
      </p:sp>
      <p:sp>
        <p:nvSpPr>
          <p:cNvPr id="3" name="Rectangle 2"/>
          <p:cNvSpPr/>
          <p:nvPr/>
        </p:nvSpPr>
        <p:spPr>
          <a:xfrm>
            <a:off x="762000" y="1828800"/>
            <a:ext cx="7391400" cy="923330"/>
          </a:xfrm>
          <a:prstGeom prst="rect">
            <a:avLst/>
          </a:prstGeom>
        </p:spPr>
        <p:txBody>
          <a:bodyPr wrap="square">
            <a:spAutoFit/>
          </a:bodyPr>
          <a:lstStyle/>
          <a:p>
            <a:endParaRPr lang="en-US" dirty="0"/>
          </a:p>
          <a:p>
            <a:r>
              <a:rPr lang="en-US" dirty="0"/>
              <a:t>On the basis of size, business activities may be broadly grouped into two categories. </a:t>
            </a:r>
            <a:endParaRPr lang="en-US" dirty="0" smtClean="0"/>
          </a:p>
        </p:txBody>
      </p:sp>
      <p:sp>
        <p:nvSpPr>
          <p:cNvPr id="4" name="TextBox 3"/>
          <p:cNvSpPr txBox="1"/>
          <p:nvPr/>
        </p:nvSpPr>
        <p:spPr>
          <a:xfrm>
            <a:off x="838200" y="2971800"/>
            <a:ext cx="1601721" cy="369332"/>
          </a:xfrm>
          <a:prstGeom prst="rect">
            <a:avLst/>
          </a:prstGeom>
          <a:noFill/>
        </p:spPr>
        <p:txBody>
          <a:bodyPr wrap="none" rtlCol="0">
            <a:spAutoFit/>
          </a:bodyPr>
          <a:lstStyle/>
          <a:p>
            <a:r>
              <a:rPr lang="en-US" b="1" u="sng" dirty="0" smtClean="0"/>
              <a:t>Small scale:</a:t>
            </a:r>
            <a:endParaRPr lang="en-US" b="1" u="sng" dirty="0"/>
          </a:p>
        </p:txBody>
      </p:sp>
      <p:sp>
        <p:nvSpPr>
          <p:cNvPr id="5" name="Rectangle 4"/>
          <p:cNvSpPr/>
          <p:nvPr/>
        </p:nvSpPr>
        <p:spPr>
          <a:xfrm>
            <a:off x="533400" y="3124200"/>
            <a:ext cx="7315200" cy="1200329"/>
          </a:xfrm>
          <a:prstGeom prst="rect">
            <a:avLst/>
          </a:prstGeom>
        </p:spPr>
        <p:txBody>
          <a:bodyPr wrap="square">
            <a:spAutoFit/>
          </a:bodyPr>
          <a:lstStyle/>
          <a:p>
            <a:endParaRPr lang="en-US" dirty="0"/>
          </a:p>
          <a:p>
            <a:pPr>
              <a:buFont typeface="Wingdings" pitchFamily="2" charset="2"/>
              <a:buChar char="Ø"/>
            </a:pPr>
            <a:r>
              <a:rPr lang="en-US" dirty="0"/>
              <a:t>Small scale units require </a:t>
            </a:r>
            <a:r>
              <a:rPr lang="en-US" dirty="0">
                <a:solidFill>
                  <a:srgbClr val="FF0000"/>
                </a:solidFill>
              </a:rPr>
              <a:t>less capital</a:t>
            </a:r>
            <a:r>
              <a:rPr lang="en-US" dirty="0"/>
              <a:t>. </a:t>
            </a:r>
            <a:endParaRPr lang="en-US" dirty="0" smtClean="0"/>
          </a:p>
          <a:p>
            <a:pPr>
              <a:buFont typeface="Wingdings" pitchFamily="2" charset="2"/>
              <a:buChar char="Ø"/>
            </a:pPr>
            <a:r>
              <a:rPr lang="en-US" dirty="0" smtClean="0"/>
              <a:t>They </a:t>
            </a:r>
            <a:r>
              <a:rPr lang="en-US" dirty="0">
                <a:solidFill>
                  <a:srgbClr val="FF0000"/>
                </a:solidFill>
              </a:rPr>
              <a:t>employ small number of workers</a:t>
            </a:r>
            <a:r>
              <a:rPr lang="en-US" dirty="0"/>
              <a:t> and produce the goods on small scale. </a:t>
            </a:r>
          </a:p>
        </p:txBody>
      </p:sp>
      <p:sp>
        <p:nvSpPr>
          <p:cNvPr id="6" name="TextBox 5"/>
          <p:cNvSpPr txBox="1"/>
          <p:nvPr/>
        </p:nvSpPr>
        <p:spPr>
          <a:xfrm>
            <a:off x="762000" y="4343400"/>
            <a:ext cx="1601721" cy="369332"/>
          </a:xfrm>
          <a:prstGeom prst="rect">
            <a:avLst/>
          </a:prstGeom>
          <a:noFill/>
        </p:spPr>
        <p:txBody>
          <a:bodyPr wrap="none" rtlCol="0">
            <a:spAutoFit/>
          </a:bodyPr>
          <a:lstStyle/>
          <a:p>
            <a:r>
              <a:rPr lang="en-US" b="1" u="sng" dirty="0" smtClean="0"/>
              <a:t>Large scale:</a:t>
            </a:r>
            <a:endParaRPr lang="en-US" b="1" u="sng" dirty="0"/>
          </a:p>
        </p:txBody>
      </p:sp>
      <p:sp>
        <p:nvSpPr>
          <p:cNvPr id="7" name="Rectangle 6"/>
          <p:cNvSpPr/>
          <p:nvPr/>
        </p:nvSpPr>
        <p:spPr>
          <a:xfrm>
            <a:off x="609600" y="4724400"/>
            <a:ext cx="6858000" cy="1200329"/>
          </a:xfrm>
          <a:prstGeom prst="rect">
            <a:avLst/>
          </a:prstGeom>
        </p:spPr>
        <p:txBody>
          <a:bodyPr wrap="square">
            <a:spAutoFit/>
          </a:bodyPr>
          <a:lstStyle/>
          <a:p>
            <a:endParaRPr lang="en-US" dirty="0"/>
          </a:p>
          <a:p>
            <a:pPr>
              <a:buFont typeface="Wingdings" pitchFamily="2" charset="2"/>
              <a:buChar char="Ø"/>
            </a:pPr>
            <a:r>
              <a:rPr lang="en-US" dirty="0"/>
              <a:t>Large scale units require </a:t>
            </a:r>
            <a:r>
              <a:rPr lang="en-US" dirty="0">
                <a:solidFill>
                  <a:srgbClr val="FF0000"/>
                </a:solidFill>
              </a:rPr>
              <a:t>huge capital</a:t>
            </a:r>
            <a:r>
              <a:rPr lang="en-US" dirty="0" smtClean="0">
                <a:solidFill>
                  <a:srgbClr val="FF0000"/>
                </a:solidFill>
              </a:rPr>
              <a:t>.</a:t>
            </a:r>
          </a:p>
          <a:p>
            <a:pPr>
              <a:buFont typeface="Wingdings" pitchFamily="2" charset="2"/>
              <a:buChar char="Ø"/>
            </a:pPr>
            <a:r>
              <a:rPr lang="en-US" dirty="0" smtClean="0"/>
              <a:t> </a:t>
            </a:r>
            <a:r>
              <a:rPr lang="en-US" dirty="0"/>
              <a:t>They</a:t>
            </a:r>
            <a:r>
              <a:rPr lang="en-US" dirty="0">
                <a:solidFill>
                  <a:srgbClr val="FF0000"/>
                </a:solidFill>
              </a:rPr>
              <a:t> employ large number of workers</a:t>
            </a:r>
            <a:r>
              <a:rPr lang="en-US" dirty="0"/>
              <a:t> and produce the goods on large scale.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914400"/>
            <a:ext cx="5024132" cy="461665"/>
          </a:xfrm>
          <a:prstGeom prst="rect">
            <a:avLst/>
          </a:prstGeom>
          <a:noFill/>
        </p:spPr>
        <p:txBody>
          <a:bodyPr wrap="none" rtlCol="0">
            <a:spAutoFit/>
          </a:bodyPr>
          <a:lstStyle/>
          <a:p>
            <a:r>
              <a:rPr lang="en-US" sz="2400" b="1" u="sng" dirty="0" smtClean="0"/>
              <a:t>Activities based on ownership:</a:t>
            </a:r>
            <a:endParaRPr lang="en-US" sz="2400" b="1" u="sng" dirty="0"/>
          </a:p>
        </p:txBody>
      </p:sp>
      <p:sp>
        <p:nvSpPr>
          <p:cNvPr id="3" name="TextBox 2"/>
          <p:cNvSpPr txBox="1"/>
          <p:nvPr/>
        </p:nvSpPr>
        <p:spPr>
          <a:xfrm>
            <a:off x="1066800" y="1828800"/>
            <a:ext cx="7086599" cy="677108"/>
          </a:xfrm>
          <a:prstGeom prst="rect">
            <a:avLst/>
          </a:prstGeom>
          <a:noFill/>
        </p:spPr>
        <p:txBody>
          <a:bodyPr wrap="square" rtlCol="0">
            <a:spAutoFit/>
          </a:bodyPr>
          <a:lstStyle/>
          <a:p>
            <a:pPr marL="342900" indent="-342900">
              <a:buAutoNum type="arabicPeriod"/>
            </a:pPr>
            <a:r>
              <a:rPr lang="en-US" sz="2000" b="1" u="sng" dirty="0" smtClean="0"/>
              <a:t>Private enterprises:</a:t>
            </a:r>
          </a:p>
          <a:p>
            <a:endParaRPr lang="en-US" dirty="0"/>
          </a:p>
        </p:txBody>
      </p:sp>
      <p:sp>
        <p:nvSpPr>
          <p:cNvPr id="4" name="Rectangle 3"/>
          <p:cNvSpPr/>
          <p:nvPr/>
        </p:nvSpPr>
        <p:spPr>
          <a:xfrm>
            <a:off x="1066800" y="2286000"/>
            <a:ext cx="6934200" cy="923330"/>
          </a:xfrm>
          <a:prstGeom prst="rect">
            <a:avLst/>
          </a:prstGeom>
        </p:spPr>
        <p:txBody>
          <a:bodyPr wrap="square">
            <a:spAutoFit/>
          </a:bodyPr>
          <a:lstStyle/>
          <a:p>
            <a:endParaRPr lang="en-US" dirty="0"/>
          </a:p>
          <a:p>
            <a:r>
              <a:rPr lang="en-US" dirty="0"/>
              <a:t>An enterprise is said to be a private enterprise where it is </a:t>
            </a:r>
            <a:r>
              <a:rPr lang="en-US" dirty="0">
                <a:solidFill>
                  <a:srgbClr val="FF0000"/>
                </a:solidFill>
              </a:rPr>
              <a:t>owned, managed and controlled by persons other than Government. </a:t>
            </a:r>
          </a:p>
        </p:txBody>
      </p:sp>
      <p:sp>
        <p:nvSpPr>
          <p:cNvPr id="5" name="Rectangle 4"/>
          <p:cNvSpPr/>
          <p:nvPr/>
        </p:nvSpPr>
        <p:spPr>
          <a:xfrm>
            <a:off x="990600" y="3962400"/>
            <a:ext cx="7239000" cy="1200329"/>
          </a:xfrm>
          <a:prstGeom prst="rect">
            <a:avLst/>
          </a:prstGeom>
        </p:spPr>
        <p:txBody>
          <a:bodyPr wrap="square">
            <a:spAutoFit/>
          </a:bodyPr>
          <a:lstStyle/>
          <a:p>
            <a:endParaRPr lang="en-US" dirty="0"/>
          </a:p>
          <a:p>
            <a:r>
              <a:rPr lang="en-US" dirty="0"/>
              <a:t>An enterprise is said to be a public enterprise where it is </a:t>
            </a:r>
            <a:r>
              <a:rPr lang="en-US" dirty="0">
                <a:solidFill>
                  <a:srgbClr val="FF0000"/>
                </a:solidFill>
              </a:rPr>
              <a:t>owned, managed and controlled by Government</a:t>
            </a:r>
            <a:r>
              <a:rPr lang="en-US" dirty="0"/>
              <a:t> or any of its agencies or both. </a:t>
            </a:r>
          </a:p>
        </p:txBody>
      </p:sp>
      <p:sp>
        <p:nvSpPr>
          <p:cNvPr id="6" name="TextBox 5"/>
          <p:cNvSpPr txBox="1"/>
          <p:nvPr/>
        </p:nvSpPr>
        <p:spPr>
          <a:xfrm>
            <a:off x="1219200" y="3581400"/>
            <a:ext cx="2994731" cy="400110"/>
          </a:xfrm>
          <a:prstGeom prst="rect">
            <a:avLst/>
          </a:prstGeom>
          <a:noFill/>
        </p:spPr>
        <p:txBody>
          <a:bodyPr wrap="none" rtlCol="0">
            <a:spAutoFit/>
          </a:bodyPr>
          <a:lstStyle/>
          <a:p>
            <a:r>
              <a:rPr lang="en-US" sz="2000" b="1" u="sng" dirty="0" smtClean="0"/>
              <a:t>2. Public enterprises:</a:t>
            </a:r>
            <a:endParaRPr lang="en-US" sz="2000" b="1" u="sng" dirty="0"/>
          </a:p>
        </p:txBody>
      </p:sp>
      <p:pic>
        <p:nvPicPr>
          <p:cNvPr id="11266" name="Picture 2"/>
          <p:cNvPicPr>
            <a:picLocks noChangeAspect="1" noChangeArrowheads="1"/>
          </p:cNvPicPr>
          <p:nvPr/>
        </p:nvPicPr>
        <p:blipFill>
          <a:blip r:embed="rId2"/>
          <a:srcRect/>
          <a:stretch>
            <a:fillRect/>
          </a:stretch>
        </p:blipFill>
        <p:spPr bwMode="auto">
          <a:xfrm>
            <a:off x="533400" y="457200"/>
            <a:ext cx="1238250" cy="117157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524000"/>
            <a:ext cx="3377848" cy="461665"/>
          </a:xfrm>
          <a:prstGeom prst="rect">
            <a:avLst/>
          </a:prstGeom>
          <a:noFill/>
        </p:spPr>
        <p:txBody>
          <a:bodyPr wrap="none" rtlCol="0">
            <a:spAutoFit/>
          </a:bodyPr>
          <a:lstStyle/>
          <a:p>
            <a:r>
              <a:rPr lang="en-US" sz="2400" b="1" u="sng" dirty="0" smtClean="0"/>
              <a:t>3. Joint enterprises:</a:t>
            </a:r>
            <a:endParaRPr lang="en-US" sz="2400" b="1" u="sng" dirty="0"/>
          </a:p>
        </p:txBody>
      </p:sp>
      <p:sp>
        <p:nvSpPr>
          <p:cNvPr id="3" name="Rectangle 2"/>
          <p:cNvSpPr/>
          <p:nvPr/>
        </p:nvSpPr>
        <p:spPr>
          <a:xfrm>
            <a:off x="762000" y="2057400"/>
            <a:ext cx="7010400" cy="1477328"/>
          </a:xfrm>
          <a:prstGeom prst="rect">
            <a:avLst/>
          </a:prstGeom>
        </p:spPr>
        <p:txBody>
          <a:bodyPr wrap="square">
            <a:spAutoFit/>
          </a:bodyPr>
          <a:lstStyle/>
          <a:p>
            <a:endParaRPr lang="en-US" dirty="0"/>
          </a:p>
          <a:p>
            <a:r>
              <a:rPr lang="en-US" dirty="0"/>
              <a:t>An enterprise is said to be a joint enterprise where it is </a:t>
            </a:r>
            <a:r>
              <a:rPr lang="en-US" dirty="0">
                <a:solidFill>
                  <a:srgbClr val="FF0000"/>
                </a:solidFill>
              </a:rPr>
              <a:t>owned, managed and controlled by Government and private entrepreneurs</a:t>
            </a:r>
            <a:r>
              <a:rPr lang="en-US" dirty="0"/>
              <a:t>. </a:t>
            </a:r>
            <a:endParaRPr lang="en-US" dirty="0" smtClean="0"/>
          </a:p>
          <a:p>
            <a:r>
              <a:rPr lang="en-US" dirty="0" smtClean="0"/>
              <a:t>Example </a:t>
            </a:r>
            <a:r>
              <a:rPr lang="en-US" dirty="0"/>
              <a:t>- </a:t>
            </a:r>
            <a:r>
              <a:rPr lang="en-US" dirty="0" err="1"/>
              <a:t>Maruti</a:t>
            </a:r>
            <a:r>
              <a:rPr lang="en-US" dirty="0"/>
              <a:t> Suzuki </a:t>
            </a:r>
          </a:p>
        </p:txBody>
      </p:sp>
      <p:pic>
        <p:nvPicPr>
          <p:cNvPr id="12290" name="Picture 2"/>
          <p:cNvPicPr>
            <a:picLocks noChangeAspect="1" noChangeArrowheads="1"/>
          </p:cNvPicPr>
          <p:nvPr/>
        </p:nvPicPr>
        <p:blipFill>
          <a:blip r:embed="rId2"/>
          <a:srcRect/>
          <a:stretch>
            <a:fillRect/>
          </a:stretch>
        </p:blipFill>
        <p:spPr bwMode="auto">
          <a:xfrm>
            <a:off x="6934200" y="685800"/>
            <a:ext cx="1238250" cy="117157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838200"/>
            <a:ext cx="4677884" cy="461665"/>
          </a:xfrm>
          <a:prstGeom prst="rect">
            <a:avLst/>
          </a:prstGeom>
          <a:noFill/>
        </p:spPr>
        <p:txBody>
          <a:bodyPr wrap="none" rtlCol="0">
            <a:spAutoFit/>
          </a:bodyPr>
          <a:lstStyle/>
          <a:p>
            <a:r>
              <a:rPr lang="en-US" sz="2400" b="1" u="sng" dirty="0" smtClean="0"/>
              <a:t>Activities based on function:</a:t>
            </a:r>
            <a:endParaRPr lang="en-US" sz="2400" b="1" u="sng" dirty="0"/>
          </a:p>
        </p:txBody>
      </p:sp>
      <p:sp>
        <p:nvSpPr>
          <p:cNvPr id="3" name="TextBox 2"/>
          <p:cNvSpPr txBox="1"/>
          <p:nvPr/>
        </p:nvSpPr>
        <p:spPr>
          <a:xfrm>
            <a:off x="990600" y="1981200"/>
            <a:ext cx="1423788" cy="400110"/>
          </a:xfrm>
          <a:prstGeom prst="rect">
            <a:avLst/>
          </a:prstGeom>
          <a:noFill/>
        </p:spPr>
        <p:txBody>
          <a:bodyPr wrap="none" rtlCol="0">
            <a:spAutoFit/>
          </a:bodyPr>
          <a:lstStyle/>
          <a:p>
            <a:r>
              <a:rPr lang="en-US" sz="2000" b="1" u="sng" dirty="0" smtClean="0"/>
              <a:t>Industry:</a:t>
            </a:r>
            <a:endParaRPr lang="en-US" sz="2000" b="1" u="sng" dirty="0"/>
          </a:p>
        </p:txBody>
      </p:sp>
      <p:sp>
        <p:nvSpPr>
          <p:cNvPr id="4" name="Rectangle 3"/>
          <p:cNvSpPr/>
          <p:nvPr/>
        </p:nvSpPr>
        <p:spPr>
          <a:xfrm>
            <a:off x="762000" y="2209800"/>
            <a:ext cx="7391400" cy="923330"/>
          </a:xfrm>
          <a:prstGeom prst="rect">
            <a:avLst/>
          </a:prstGeom>
        </p:spPr>
        <p:txBody>
          <a:bodyPr wrap="square">
            <a:spAutoFit/>
          </a:bodyPr>
          <a:lstStyle/>
          <a:p>
            <a:endParaRPr lang="en-US" dirty="0"/>
          </a:p>
          <a:p>
            <a:r>
              <a:rPr lang="en-US" dirty="0"/>
              <a:t>Industry includes all those business activities which are </a:t>
            </a:r>
            <a:r>
              <a:rPr lang="en-US" dirty="0">
                <a:solidFill>
                  <a:srgbClr val="FF0000"/>
                </a:solidFill>
              </a:rPr>
              <a:t>connected with raising, producing or processing of consumer goods. </a:t>
            </a:r>
          </a:p>
        </p:txBody>
      </p:sp>
      <p:pic>
        <p:nvPicPr>
          <p:cNvPr id="13314" name="Picture 2"/>
          <p:cNvPicPr>
            <a:picLocks noChangeAspect="1" noChangeArrowheads="1"/>
          </p:cNvPicPr>
          <p:nvPr/>
        </p:nvPicPr>
        <p:blipFill>
          <a:blip r:embed="rId2"/>
          <a:srcRect/>
          <a:stretch>
            <a:fillRect/>
          </a:stretch>
        </p:blipFill>
        <p:spPr bwMode="auto">
          <a:xfrm>
            <a:off x="6781800" y="1295400"/>
            <a:ext cx="1752600" cy="1162050"/>
          </a:xfrm>
          <a:prstGeom prst="rect">
            <a:avLst/>
          </a:prstGeom>
          <a:noFill/>
          <a:ln w="9525">
            <a:noFill/>
            <a:miter lim="800000"/>
            <a:headEnd/>
            <a:tailEnd/>
          </a:ln>
          <a:effectLst/>
        </p:spPr>
      </p:pic>
      <p:sp>
        <p:nvSpPr>
          <p:cNvPr id="6" name="TextBox 5"/>
          <p:cNvSpPr txBox="1"/>
          <p:nvPr/>
        </p:nvSpPr>
        <p:spPr>
          <a:xfrm>
            <a:off x="914400" y="3581400"/>
            <a:ext cx="1709122" cy="400110"/>
          </a:xfrm>
          <a:prstGeom prst="rect">
            <a:avLst/>
          </a:prstGeom>
          <a:noFill/>
        </p:spPr>
        <p:txBody>
          <a:bodyPr wrap="none" rtlCol="0">
            <a:spAutoFit/>
          </a:bodyPr>
          <a:lstStyle/>
          <a:p>
            <a:r>
              <a:rPr lang="en-US" sz="2000" b="1" u="sng" dirty="0" smtClean="0"/>
              <a:t>Commerce:</a:t>
            </a:r>
            <a:endParaRPr lang="en-US" sz="2000" b="1" u="sng" dirty="0"/>
          </a:p>
        </p:txBody>
      </p:sp>
      <p:sp>
        <p:nvSpPr>
          <p:cNvPr id="7" name="Rectangle 6"/>
          <p:cNvSpPr/>
          <p:nvPr/>
        </p:nvSpPr>
        <p:spPr>
          <a:xfrm>
            <a:off x="762000" y="4114800"/>
            <a:ext cx="7696200" cy="1200329"/>
          </a:xfrm>
          <a:prstGeom prst="rect">
            <a:avLst/>
          </a:prstGeom>
        </p:spPr>
        <p:txBody>
          <a:bodyPr wrap="square">
            <a:spAutoFit/>
          </a:bodyPr>
          <a:lstStyle/>
          <a:p>
            <a:endParaRPr lang="en-US" dirty="0"/>
          </a:p>
          <a:p>
            <a:r>
              <a:rPr lang="en-US" dirty="0"/>
              <a:t>It establishes a </a:t>
            </a:r>
            <a:r>
              <a:rPr lang="en-US" dirty="0">
                <a:solidFill>
                  <a:srgbClr val="FF0000"/>
                </a:solidFill>
              </a:rPr>
              <a:t>link between the producers and consumers of goods</a:t>
            </a:r>
            <a:r>
              <a:rPr lang="en-US" dirty="0"/>
              <a:t> and maintains a smooth and uninterrupted </a:t>
            </a:r>
            <a:r>
              <a:rPr lang="en-US" dirty="0">
                <a:solidFill>
                  <a:srgbClr val="FF0000"/>
                </a:solidFill>
              </a:rPr>
              <a:t>flow of goods </a:t>
            </a:r>
            <a:r>
              <a:rPr lang="en-US" dirty="0"/>
              <a:t>from producers to consumers. </a:t>
            </a:r>
          </a:p>
        </p:txBody>
      </p:sp>
      <p:pic>
        <p:nvPicPr>
          <p:cNvPr id="13315" name="Picture 3"/>
          <p:cNvPicPr>
            <a:picLocks noChangeAspect="1" noChangeArrowheads="1"/>
          </p:cNvPicPr>
          <p:nvPr/>
        </p:nvPicPr>
        <p:blipFill>
          <a:blip r:embed="rId3"/>
          <a:srcRect/>
          <a:stretch>
            <a:fillRect/>
          </a:stretch>
        </p:blipFill>
        <p:spPr bwMode="auto">
          <a:xfrm>
            <a:off x="6096000" y="3200400"/>
            <a:ext cx="2314575" cy="105727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219200"/>
            <a:ext cx="4541628" cy="461665"/>
          </a:xfrm>
          <a:prstGeom prst="rect">
            <a:avLst/>
          </a:prstGeom>
          <a:noFill/>
        </p:spPr>
        <p:txBody>
          <a:bodyPr wrap="none" rtlCol="0">
            <a:spAutoFit/>
          </a:bodyPr>
          <a:lstStyle/>
          <a:p>
            <a:r>
              <a:rPr lang="en-US" sz="2400" b="1" u="sng" dirty="0" smtClean="0"/>
              <a:t>Characteristics of business:</a:t>
            </a:r>
            <a:endParaRPr lang="en-US" sz="2400" b="1" u="sng" dirty="0"/>
          </a:p>
        </p:txBody>
      </p:sp>
      <p:sp>
        <p:nvSpPr>
          <p:cNvPr id="3" name="TextBox 2"/>
          <p:cNvSpPr txBox="1"/>
          <p:nvPr/>
        </p:nvSpPr>
        <p:spPr>
          <a:xfrm>
            <a:off x="4267200" y="1828800"/>
            <a:ext cx="3829895" cy="2246769"/>
          </a:xfrm>
          <a:prstGeom prst="rect">
            <a:avLst/>
          </a:prstGeom>
          <a:noFill/>
        </p:spPr>
        <p:txBody>
          <a:bodyPr wrap="none" rtlCol="0">
            <a:spAutoFit/>
          </a:bodyPr>
          <a:lstStyle/>
          <a:p>
            <a:pPr marL="342900" indent="-342900">
              <a:buAutoNum type="arabicPeriod"/>
            </a:pPr>
            <a:r>
              <a:rPr lang="en-US" sz="2000" dirty="0" smtClean="0"/>
              <a:t>Profit motive</a:t>
            </a:r>
          </a:p>
          <a:p>
            <a:pPr marL="342900" indent="-342900">
              <a:buAutoNum type="arabicPeriod"/>
            </a:pPr>
            <a:r>
              <a:rPr lang="en-US" sz="2000" dirty="0" smtClean="0"/>
              <a:t>Element of risk</a:t>
            </a:r>
          </a:p>
          <a:p>
            <a:pPr marL="342900" indent="-342900">
              <a:buAutoNum type="arabicPeriod"/>
            </a:pPr>
            <a:r>
              <a:rPr lang="en-US" sz="2000" dirty="0" smtClean="0"/>
              <a:t>Production of goods</a:t>
            </a:r>
          </a:p>
          <a:p>
            <a:pPr marL="342900" indent="-342900">
              <a:buAutoNum type="arabicPeriod"/>
            </a:pPr>
            <a:r>
              <a:rPr lang="en-US" sz="2000" dirty="0" smtClean="0"/>
              <a:t>Dealing in goods and service.</a:t>
            </a:r>
          </a:p>
          <a:p>
            <a:pPr marL="342900" indent="-342900">
              <a:buAutoNum type="arabicPeriod"/>
            </a:pPr>
            <a:r>
              <a:rPr lang="en-US" sz="2000" dirty="0" smtClean="0"/>
              <a:t>Long lasting impact</a:t>
            </a:r>
          </a:p>
          <a:p>
            <a:pPr marL="342900" indent="-342900">
              <a:buAutoNum type="arabicPeriod"/>
            </a:pPr>
            <a:r>
              <a:rPr lang="en-US" sz="2000" dirty="0" smtClean="0"/>
              <a:t>Creation of utilities</a:t>
            </a:r>
          </a:p>
          <a:p>
            <a:pPr marL="342900" indent="-342900"/>
            <a:endParaRPr lang="en-US" sz="2000" dirty="0"/>
          </a:p>
        </p:txBody>
      </p:sp>
      <p:pic>
        <p:nvPicPr>
          <p:cNvPr id="14338" name="Picture 2"/>
          <p:cNvPicPr>
            <a:picLocks noChangeAspect="1" noChangeArrowheads="1"/>
          </p:cNvPicPr>
          <p:nvPr/>
        </p:nvPicPr>
        <p:blipFill>
          <a:blip r:embed="rId2"/>
          <a:srcRect/>
          <a:stretch>
            <a:fillRect/>
          </a:stretch>
        </p:blipFill>
        <p:spPr bwMode="auto">
          <a:xfrm>
            <a:off x="762000" y="2057400"/>
            <a:ext cx="2705100" cy="169545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6172200" y="4495800"/>
            <a:ext cx="2657475" cy="17145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219200"/>
            <a:ext cx="3781805" cy="461665"/>
          </a:xfrm>
          <a:prstGeom prst="rect">
            <a:avLst/>
          </a:prstGeom>
          <a:noFill/>
        </p:spPr>
        <p:txBody>
          <a:bodyPr wrap="none" rtlCol="0">
            <a:spAutoFit/>
          </a:bodyPr>
          <a:lstStyle/>
          <a:p>
            <a:r>
              <a:rPr lang="en-US" sz="2400" b="1" u="sng" dirty="0" smtClean="0"/>
              <a:t>Objectives of business:</a:t>
            </a:r>
            <a:endParaRPr lang="en-US" sz="2400" b="1" u="sng" dirty="0"/>
          </a:p>
        </p:txBody>
      </p:sp>
      <p:sp>
        <p:nvSpPr>
          <p:cNvPr id="3" name="TextBox 2"/>
          <p:cNvSpPr txBox="1"/>
          <p:nvPr/>
        </p:nvSpPr>
        <p:spPr>
          <a:xfrm>
            <a:off x="2971800" y="2514600"/>
            <a:ext cx="3147015" cy="1631216"/>
          </a:xfrm>
          <a:prstGeom prst="rect">
            <a:avLst/>
          </a:prstGeom>
          <a:noFill/>
        </p:spPr>
        <p:txBody>
          <a:bodyPr wrap="none" rtlCol="0">
            <a:spAutoFit/>
          </a:bodyPr>
          <a:lstStyle/>
          <a:p>
            <a:pPr>
              <a:buFont typeface="Wingdings" pitchFamily="2" charset="2"/>
              <a:buChar char="Ø"/>
            </a:pPr>
            <a:r>
              <a:rPr lang="en-US" sz="2000" dirty="0" smtClean="0"/>
              <a:t>Economic objective</a:t>
            </a:r>
          </a:p>
          <a:p>
            <a:pPr>
              <a:buFont typeface="Wingdings" pitchFamily="2" charset="2"/>
              <a:buChar char="Ø"/>
            </a:pPr>
            <a:r>
              <a:rPr lang="en-US" sz="2000" dirty="0" smtClean="0"/>
              <a:t>Social objective</a:t>
            </a:r>
          </a:p>
          <a:p>
            <a:pPr>
              <a:buFont typeface="Wingdings" pitchFamily="2" charset="2"/>
              <a:buChar char="Ø"/>
            </a:pPr>
            <a:r>
              <a:rPr lang="en-US" sz="2000" dirty="0" smtClean="0"/>
              <a:t>Organizational objective</a:t>
            </a:r>
          </a:p>
          <a:p>
            <a:pPr>
              <a:buFont typeface="Wingdings" pitchFamily="2" charset="2"/>
              <a:buChar char="Ø"/>
            </a:pPr>
            <a:r>
              <a:rPr lang="en-US" sz="2000" dirty="0" smtClean="0"/>
              <a:t>National objective</a:t>
            </a:r>
          </a:p>
          <a:p>
            <a:pPr>
              <a:buFont typeface="Wingdings" pitchFamily="2" charset="2"/>
              <a:buChar char="Ø"/>
            </a:pPr>
            <a:r>
              <a:rPr lang="en-US" sz="2000" dirty="0" smtClean="0"/>
              <a:t>Human objective</a:t>
            </a:r>
            <a:endParaRPr lang="en-US" sz="2000" dirty="0"/>
          </a:p>
        </p:txBody>
      </p:sp>
      <p:pic>
        <p:nvPicPr>
          <p:cNvPr id="4" name="Picture 2"/>
          <p:cNvPicPr>
            <a:picLocks noChangeAspect="1" noChangeArrowheads="1"/>
          </p:cNvPicPr>
          <p:nvPr/>
        </p:nvPicPr>
        <p:blipFill>
          <a:blip r:embed="rId2"/>
          <a:srcRect/>
          <a:stretch>
            <a:fillRect/>
          </a:stretch>
        </p:blipFill>
        <p:spPr bwMode="auto">
          <a:xfrm>
            <a:off x="6858000" y="609600"/>
            <a:ext cx="1238250" cy="1238250"/>
          </a:xfrm>
          <a:prstGeom prst="rect">
            <a:avLst/>
          </a:prstGeom>
          <a:noFill/>
          <a:ln w="9525">
            <a:noFill/>
            <a:miter lim="800000"/>
            <a:headEnd/>
            <a:tailEnd/>
          </a:ln>
          <a:effectLst/>
        </p:spPr>
      </p:pic>
      <p:pic>
        <p:nvPicPr>
          <p:cNvPr id="16386" name="Picture 2"/>
          <p:cNvPicPr>
            <a:picLocks noChangeAspect="1" noChangeArrowheads="1"/>
          </p:cNvPicPr>
          <p:nvPr/>
        </p:nvPicPr>
        <p:blipFill>
          <a:blip r:embed="rId3"/>
          <a:srcRect/>
          <a:stretch>
            <a:fillRect/>
          </a:stretch>
        </p:blipFill>
        <p:spPr bwMode="auto">
          <a:xfrm>
            <a:off x="685800" y="3657601"/>
            <a:ext cx="2314575" cy="1676400"/>
          </a:xfrm>
          <a:prstGeom prst="rect">
            <a:avLst/>
          </a:prstGeom>
          <a:noFill/>
          <a:ln w="9525">
            <a:noFill/>
            <a:miter lim="800000"/>
            <a:headEnd/>
            <a:tailEnd/>
          </a:ln>
          <a:effectLst/>
        </p:spPr>
      </p:pic>
      <p:pic>
        <p:nvPicPr>
          <p:cNvPr id="16387" name="Picture 3"/>
          <p:cNvPicPr>
            <a:picLocks noChangeAspect="1" noChangeArrowheads="1"/>
          </p:cNvPicPr>
          <p:nvPr/>
        </p:nvPicPr>
        <p:blipFill>
          <a:blip r:embed="rId4"/>
          <a:srcRect/>
          <a:stretch>
            <a:fillRect/>
          </a:stretch>
        </p:blipFill>
        <p:spPr bwMode="auto">
          <a:xfrm>
            <a:off x="6248400" y="2590800"/>
            <a:ext cx="2324100" cy="1562100"/>
          </a:xfrm>
          <a:prstGeom prst="rect">
            <a:avLst/>
          </a:prstGeom>
          <a:noFill/>
          <a:ln w="9525">
            <a:noFill/>
            <a:miter lim="800000"/>
            <a:headEnd/>
            <a:tailEnd/>
          </a:ln>
          <a:effectLst/>
        </p:spPr>
      </p:pic>
      <p:pic>
        <p:nvPicPr>
          <p:cNvPr id="7" name="Picture 2"/>
          <p:cNvPicPr>
            <a:picLocks noChangeAspect="1" noChangeArrowheads="1"/>
          </p:cNvPicPr>
          <p:nvPr/>
        </p:nvPicPr>
        <p:blipFill>
          <a:blip r:embed="rId5"/>
          <a:srcRect/>
          <a:stretch>
            <a:fillRect/>
          </a:stretch>
        </p:blipFill>
        <p:spPr bwMode="auto">
          <a:xfrm>
            <a:off x="762000" y="381000"/>
            <a:ext cx="1743075" cy="261937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819400"/>
            <a:ext cx="6439776" cy="584775"/>
          </a:xfrm>
          <a:prstGeom prst="rect">
            <a:avLst/>
          </a:prstGeom>
          <a:noFill/>
        </p:spPr>
        <p:txBody>
          <a:bodyPr wrap="none" rtlCol="0">
            <a:spAutoFit/>
          </a:bodyPr>
          <a:lstStyle/>
          <a:p>
            <a:r>
              <a:rPr lang="en-US" sz="3200" b="1" dirty="0" smtClean="0">
                <a:solidFill>
                  <a:srgbClr val="FF0000"/>
                </a:solidFill>
                <a:latin typeface="Calibri" pitchFamily="34" charset="0"/>
                <a:cs typeface="Calibri" pitchFamily="34" charset="0"/>
              </a:rPr>
              <a:t>3. Classification of business activities</a:t>
            </a:r>
            <a:endParaRPr lang="en-US" sz="3200" b="1" dirty="0">
              <a:solidFill>
                <a:srgbClr val="FF0000"/>
              </a:solidFill>
              <a:latin typeface="Calibri" pitchFamily="34" charset="0"/>
              <a:cs typeface="Calibri" pitchFamily="34" charset="0"/>
            </a:endParaRPr>
          </a:p>
        </p:txBody>
      </p:sp>
      <p:pic>
        <p:nvPicPr>
          <p:cNvPr id="3074" name="Picture 2"/>
          <p:cNvPicPr>
            <a:picLocks noChangeAspect="1" noChangeArrowheads="1"/>
          </p:cNvPicPr>
          <p:nvPr/>
        </p:nvPicPr>
        <p:blipFill>
          <a:blip r:embed="rId2"/>
          <a:srcRect/>
          <a:stretch>
            <a:fillRect/>
          </a:stretch>
        </p:blipFill>
        <p:spPr bwMode="auto">
          <a:xfrm>
            <a:off x="2209800" y="381000"/>
            <a:ext cx="5638800" cy="2286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838200" y="4038600"/>
            <a:ext cx="2466975" cy="184785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762000"/>
            <a:ext cx="1421351" cy="954107"/>
          </a:xfrm>
          <a:prstGeom prst="rect">
            <a:avLst/>
          </a:prstGeom>
          <a:noFill/>
        </p:spPr>
        <p:txBody>
          <a:bodyPr wrap="square" rtlCol="0">
            <a:spAutoFit/>
          </a:bodyPr>
          <a:lstStyle/>
          <a:p>
            <a:r>
              <a:rPr lang="en-US" sz="2800" b="1" u="sng" dirty="0" smtClean="0">
                <a:solidFill>
                  <a:srgbClr val="FF0000"/>
                </a:solidFill>
                <a:latin typeface="Calibri" pitchFamily="34" charset="0"/>
                <a:cs typeface="Calibri" pitchFamily="34" charset="0"/>
              </a:rPr>
              <a:t>Industry</a:t>
            </a:r>
          </a:p>
          <a:p>
            <a:endParaRPr lang="en-US" sz="2800" b="1" u="sng" dirty="0">
              <a:solidFill>
                <a:srgbClr val="FF0000"/>
              </a:solidFill>
              <a:latin typeface="Calibri" pitchFamily="34" charset="0"/>
              <a:cs typeface="Calibri" pitchFamily="34" charset="0"/>
            </a:endParaRPr>
          </a:p>
        </p:txBody>
      </p:sp>
      <p:sp>
        <p:nvSpPr>
          <p:cNvPr id="3" name="TextBox 2"/>
          <p:cNvSpPr txBox="1"/>
          <p:nvPr/>
        </p:nvSpPr>
        <p:spPr>
          <a:xfrm>
            <a:off x="914400" y="1371600"/>
            <a:ext cx="1398140" cy="461665"/>
          </a:xfrm>
          <a:prstGeom prst="rect">
            <a:avLst/>
          </a:prstGeom>
          <a:noFill/>
        </p:spPr>
        <p:txBody>
          <a:bodyPr wrap="none" rtlCol="0">
            <a:spAutoFit/>
          </a:bodyPr>
          <a:lstStyle/>
          <a:p>
            <a:r>
              <a:rPr lang="en-US" sz="2400" b="1" u="sng" dirty="0" smtClean="0">
                <a:solidFill>
                  <a:srgbClr val="FF0000"/>
                </a:solidFill>
                <a:latin typeface="Calibri" pitchFamily="34" charset="0"/>
                <a:cs typeface="Calibri" pitchFamily="34" charset="0"/>
              </a:rPr>
              <a:t>Meaning:</a:t>
            </a:r>
          </a:p>
        </p:txBody>
      </p:sp>
      <p:sp>
        <p:nvSpPr>
          <p:cNvPr id="4" name="Rectangle 3"/>
          <p:cNvSpPr/>
          <p:nvPr/>
        </p:nvSpPr>
        <p:spPr>
          <a:xfrm>
            <a:off x="533400" y="1905000"/>
            <a:ext cx="7924800" cy="2031325"/>
          </a:xfrm>
          <a:prstGeom prst="rect">
            <a:avLst/>
          </a:prstGeom>
        </p:spPr>
        <p:txBody>
          <a:bodyPr wrap="square">
            <a:spAutoFit/>
          </a:bodyPr>
          <a:lstStyle/>
          <a:p>
            <a:endParaRPr lang="en-US" dirty="0" smtClean="0"/>
          </a:p>
          <a:p>
            <a:pPr>
              <a:buFont typeface="Wingdings" pitchFamily="2" charset="2"/>
              <a:buChar char="ü"/>
            </a:pPr>
            <a:r>
              <a:rPr lang="en-US" dirty="0" smtClean="0"/>
              <a:t>Industry is used for activities in which </a:t>
            </a:r>
            <a:r>
              <a:rPr lang="en-US" dirty="0" smtClean="0">
                <a:solidFill>
                  <a:srgbClr val="FF0000"/>
                </a:solidFill>
              </a:rPr>
              <a:t>mechanical appliances</a:t>
            </a:r>
            <a:r>
              <a:rPr lang="en-US" dirty="0" smtClean="0"/>
              <a:t> and </a:t>
            </a:r>
            <a:r>
              <a:rPr lang="en-US" dirty="0" smtClean="0">
                <a:solidFill>
                  <a:srgbClr val="FF0000"/>
                </a:solidFill>
              </a:rPr>
              <a:t>technical skills</a:t>
            </a:r>
            <a:r>
              <a:rPr lang="en-US" dirty="0" smtClean="0"/>
              <a:t> are involved. </a:t>
            </a:r>
          </a:p>
          <a:p>
            <a:pPr>
              <a:buFont typeface="Wingdings" pitchFamily="2" charset="2"/>
              <a:buChar char="ü"/>
            </a:pPr>
            <a:r>
              <a:rPr lang="en-US" dirty="0" smtClean="0"/>
              <a:t>The manufacturers produces the goods for the </a:t>
            </a:r>
            <a:r>
              <a:rPr lang="en-US" dirty="0" smtClean="0">
                <a:solidFill>
                  <a:srgbClr val="FF0000"/>
                </a:solidFill>
              </a:rPr>
              <a:t>consumers at one point of location. </a:t>
            </a:r>
          </a:p>
          <a:p>
            <a:pPr>
              <a:buFont typeface="Wingdings" pitchFamily="2" charset="2"/>
              <a:buChar char="ü"/>
            </a:pPr>
            <a:r>
              <a:rPr lang="en-US" dirty="0" smtClean="0"/>
              <a:t>They distribute the goods to </a:t>
            </a:r>
            <a:r>
              <a:rPr lang="en-US" dirty="0" smtClean="0">
                <a:solidFill>
                  <a:srgbClr val="FF0000"/>
                </a:solidFill>
              </a:rPr>
              <a:t>final consumer through intermediaries like wholesaler, retailers, distributors , customer.</a:t>
            </a:r>
            <a:endParaRPr lang="en-US" dirty="0">
              <a:solidFill>
                <a:srgbClr val="FF0000"/>
              </a:solidFill>
            </a:endParaRPr>
          </a:p>
        </p:txBody>
      </p:sp>
      <p:pic>
        <p:nvPicPr>
          <p:cNvPr id="4098" name="Picture 2"/>
          <p:cNvPicPr>
            <a:picLocks noChangeAspect="1" noChangeArrowheads="1"/>
          </p:cNvPicPr>
          <p:nvPr/>
        </p:nvPicPr>
        <p:blipFill>
          <a:blip r:embed="rId2"/>
          <a:srcRect/>
          <a:stretch>
            <a:fillRect/>
          </a:stretch>
        </p:blipFill>
        <p:spPr bwMode="auto">
          <a:xfrm>
            <a:off x="5638800" y="381000"/>
            <a:ext cx="2819400" cy="14478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762000" y="4114800"/>
            <a:ext cx="2438400" cy="177165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838200"/>
            <a:ext cx="2628989" cy="461665"/>
          </a:xfrm>
          <a:prstGeom prst="rect">
            <a:avLst/>
          </a:prstGeom>
          <a:noFill/>
        </p:spPr>
        <p:txBody>
          <a:bodyPr wrap="none" rtlCol="0">
            <a:spAutoFit/>
          </a:bodyPr>
          <a:lstStyle/>
          <a:p>
            <a:r>
              <a:rPr lang="en-US" sz="2400" b="1" u="sng" dirty="0" smtClean="0">
                <a:solidFill>
                  <a:srgbClr val="FF0000"/>
                </a:solidFill>
                <a:latin typeface="Calibri" pitchFamily="34" charset="0"/>
                <a:cs typeface="Calibri" pitchFamily="34" charset="0"/>
              </a:rPr>
              <a:t>Kinds of industries:</a:t>
            </a:r>
            <a:endParaRPr lang="en-US" sz="2400" b="1" u="sng" dirty="0">
              <a:solidFill>
                <a:srgbClr val="FF0000"/>
              </a:solidFill>
              <a:latin typeface="Calibri" pitchFamily="34" charset="0"/>
              <a:cs typeface="Calibri" pitchFamily="34" charset="0"/>
            </a:endParaRPr>
          </a:p>
        </p:txBody>
      </p:sp>
      <p:pic>
        <p:nvPicPr>
          <p:cNvPr id="3" name="Picture 2"/>
          <p:cNvPicPr>
            <a:picLocks noChangeAspect="1" noChangeArrowheads="1"/>
          </p:cNvPicPr>
          <p:nvPr/>
        </p:nvPicPr>
        <p:blipFill>
          <a:blip r:embed="rId2"/>
          <a:srcRect/>
          <a:stretch>
            <a:fillRect/>
          </a:stretch>
        </p:blipFill>
        <p:spPr bwMode="auto">
          <a:xfrm>
            <a:off x="762000" y="1905000"/>
            <a:ext cx="7315200" cy="32766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0DA132-4871-444D-B9FB-8B227BA63448}" type="slidenum">
              <a:rPr lang="en-US" smtClean="0"/>
              <a:pPr/>
              <a:t>3</a:t>
            </a:fld>
            <a:endParaRPr lang="en-US" dirty="0"/>
          </a:p>
        </p:txBody>
      </p:sp>
      <p:sp>
        <p:nvSpPr>
          <p:cNvPr id="6" name="Rectangle 5"/>
          <p:cNvSpPr/>
          <p:nvPr/>
        </p:nvSpPr>
        <p:spPr>
          <a:xfrm>
            <a:off x="457200" y="1600200"/>
            <a:ext cx="8229600" cy="3847207"/>
          </a:xfrm>
          <a:prstGeom prst="rect">
            <a:avLst/>
          </a:prstGeom>
        </p:spPr>
        <p:txBody>
          <a:bodyPr wrap="square">
            <a:spAutoFit/>
          </a:bodyPr>
          <a:lstStyle/>
          <a:p>
            <a:pPr algn="just"/>
            <a:r>
              <a:rPr lang="en-US" sz="2400" dirty="0" smtClean="0"/>
              <a:t>	</a:t>
            </a:r>
            <a:r>
              <a:rPr lang="en-US" sz="2000" dirty="0" smtClean="0">
                <a:latin typeface="Times New Roman" pitchFamily="18" charset="0"/>
                <a:cs typeface="Times New Roman" pitchFamily="18" charset="0"/>
              </a:rPr>
              <a:t>The </a:t>
            </a:r>
            <a:r>
              <a:rPr lang="en-US" sz="2000" dirty="0" smtClean="0">
                <a:latin typeface="Times New Roman" pitchFamily="18" charset="0"/>
                <a:cs typeface="Times New Roman" pitchFamily="18" charset="0"/>
              </a:rPr>
              <a:t>Department of </a:t>
            </a:r>
            <a:r>
              <a:rPr lang="en-US" sz="2000" dirty="0" smtClean="0">
                <a:latin typeface="Times New Roman" pitchFamily="18" charset="0"/>
                <a:cs typeface="Times New Roman" pitchFamily="18" charset="0"/>
              </a:rPr>
              <a:t>Commerce </a:t>
            </a:r>
            <a:r>
              <a:rPr lang="en-US" sz="2000" dirty="0" smtClean="0">
                <a:latin typeface="Times New Roman" pitchFamily="18" charset="0"/>
                <a:cs typeface="Times New Roman" pitchFamily="18" charset="0"/>
              </a:rPr>
              <a:t>was </a:t>
            </a:r>
            <a:r>
              <a:rPr lang="en-US" sz="2000" dirty="0" smtClean="0">
                <a:latin typeface="Times New Roman" pitchFamily="18" charset="0"/>
                <a:cs typeface="Times New Roman" pitchFamily="18" charset="0"/>
              </a:rPr>
              <a:t>established in the year 1984. The college started with B.A. and </a:t>
            </a:r>
            <a:r>
              <a:rPr lang="en-US" sz="2000" dirty="0" err="1" smtClean="0">
                <a:latin typeface="Times New Roman" pitchFamily="18" charset="0"/>
                <a:cs typeface="Times New Roman" pitchFamily="18" charset="0"/>
              </a:rPr>
              <a:t>B.Com</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courses. Language </a:t>
            </a:r>
            <a:r>
              <a:rPr lang="en-US" sz="2000" dirty="0" smtClean="0">
                <a:latin typeface="Times New Roman" pitchFamily="18" charset="0"/>
                <a:cs typeface="Times New Roman" pitchFamily="18" charset="0"/>
              </a:rPr>
              <a:t>commerce</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is compulsory for both these courses. Keeping in pace with new trends in education and job opportunities, plans are there to introduce new subjects and combination of Journalism, </a:t>
            </a:r>
            <a:r>
              <a:rPr lang="en-US" sz="2000" dirty="0" smtClean="0">
                <a:latin typeface="Times New Roman" pitchFamily="18" charset="0"/>
                <a:cs typeface="Times New Roman" pitchFamily="18" charset="0"/>
              </a:rPr>
              <a:t>Combination of banking, tax</a:t>
            </a:r>
            <a:r>
              <a:rPr lang="en-US" sz="2000" dirty="0" smtClean="0">
                <a:latin typeface="Times New Roman" pitchFamily="18" charset="0"/>
                <a:ea typeface="Cambria" pitchFamily="18" charset="0"/>
                <a:cs typeface="Times New Roman" pitchFamily="18" charset="0"/>
              </a:rPr>
              <a:t> </a:t>
            </a:r>
            <a:r>
              <a:rPr lang="en-US" sz="2000" dirty="0">
                <a:latin typeface="Times New Roman" pitchFamily="18" charset="0"/>
                <a:ea typeface="Cambria" pitchFamily="18" charset="0"/>
                <a:cs typeface="Times New Roman" pitchFamily="18" charset="0"/>
              </a:rPr>
              <a:t>was established in </a:t>
            </a:r>
            <a:r>
              <a:rPr lang="en-US" sz="2000" dirty="0" smtClean="0">
                <a:latin typeface="Times New Roman" pitchFamily="18" charset="0"/>
                <a:ea typeface="Cambria" pitchFamily="18" charset="0"/>
                <a:cs typeface="Times New Roman" pitchFamily="18" charset="0"/>
              </a:rPr>
              <a:t>1984. Ranchi </a:t>
            </a:r>
            <a:r>
              <a:rPr lang="en-US" sz="2000" dirty="0">
                <a:latin typeface="Times New Roman" pitchFamily="18" charset="0"/>
                <a:ea typeface="Cambria" pitchFamily="18" charset="0"/>
                <a:cs typeface="Times New Roman" pitchFamily="18" charset="0"/>
              </a:rPr>
              <a:t>University and Now (</a:t>
            </a:r>
            <a:r>
              <a:rPr lang="en-US" sz="2000" dirty="0" err="1">
                <a:latin typeface="Times New Roman" pitchFamily="18" charset="0"/>
                <a:ea typeface="Cambria" pitchFamily="18" charset="0"/>
                <a:cs typeface="Times New Roman" pitchFamily="18" charset="0"/>
              </a:rPr>
              <a:t>Vinoba</a:t>
            </a:r>
            <a:r>
              <a:rPr lang="en-US" sz="2000" dirty="0">
                <a:latin typeface="Times New Roman" pitchFamily="18" charset="0"/>
                <a:ea typeface="Cambria" pitchFamily="18" charset="0"/>
                <a:cs typeface="Times New Roman" pitchFamily="18" charset="0"/>
              </a:rPr>
              <a:t> </a:t>
            </a:r>
            <a:r>
              <a:rPr lang="en-US" sz="2000" dirty="0" err="1">
                <a:latin typeface="Times New Roman" pitchFamily="18" charset="0"/>
                <a:ea typeface="Cambria" pitchFamily="18" charset="0"/>
                <a:cs typeface="Times New Roman" pitchFamily="18" charset="0"/>
              </a:rPr>
              <a:t>Bhave</a:t>
            </a:r>
            <a:r>
              <a:rPr lang="en-US" sz="2000" dirty="0">
                <a:latin typeface="Times New Roman" pitchFamily="18" charset="0"/>
                <a:ea typeface="Cambria" pitchFamily="18" charset="0"/>
                <a:cs typeface="Times New Roman" pitchFamily="18" charset="0"/>
              </a:rPr>
              <a:t> University) has </a:t>
            </a:r>
            <a:r>
              <a:rPr lang="en-US" sz="2000" dirty="0" smtClean="0">
                <a:latin typeface="Times New Roman" pitchFamily="18" charset="0"/>
                <a:ea typeface="Cambria" pitchFamily="18" charset="0"/>
                <a:cs typeface="Times New Roman" pitchFamily="18" charset="0"/>
              </a:rPr>
              <a:t>introduced choice </a:t>
            </a:r>
            <a:r>
              <a:rPr lang="en-US" sz="2000" dirty="0">
                <a:latin typeface="Times New Roman" pitchFamily="18" charset="0"/>
                <a:ea typeface="Cambria" pitchFamily="18" charset="0"/>
                <a:cs typeface="Times New Roman" pitchFamily="18" charset="0"/>
              </a:rPr>
              <a:t>based credit system from 2015-16.</a:t>
            </a:r>
          </a:p>
          <a:p>
            <a:pPr algn="just"/>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	The Department of </a:t>
            </a:r>
            <a:r>
              <a:rPr lang="en-US" sz="2000" dirty="0" smtClean="0">
                <a:latin typeface="Times New Roman" pitchFamily="18" charset="0"/>
                <a:cs typeface="Times New Roman" pitchFamily="18" charset="0"/>
              </a:rPr>
              <a:t>Commerce</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aims for the Holistic development of the students. The remarkable achievement of our department is in terms of successful graduates who are now serving the society in diverse capacities in various central, state and private organization.</a:t>
            </a:r>
            <a:endParaRPr lang="en-US" sz="2000" dirty="0">
              <a:latin typeface="Times New Roman" pitchFamily="18" charset="0"/>
              <a:cs typeface="Times New Roman" pitchFamily="18" charset="0"/>
            </a:endParaRPr>
          </a:p>
        </p:txBody>
      </p:sp>
      <p:sp>
        <p:nvSpPr>
          <p:cNvPr id="7" name="Rectangle 6"/>
          <p:cNvSpPr/>
          <p:nvPr/>
        </p:nvSpPr>
        <p:spPr>
          <a:xfrm>
            <a:off x="1964969" y="952500"/>
            <a:ext cx="5503431" cy="646331"/>
          </a:xfrm>
          <a:prstGeom prst="rect">
            <a:avLst/>
          </a:prstGeom>
          <a:solidFill>
            <a:schemeClr val="accent1"/>
          </a:solidFill>
          <a:ln>
            <a:solidFill>
              <a:srgbClr val="002060"/>
            </a:solidFill>
          </a:ln>
        </p:spPr>
        <p:txBody>
          <a:bodyPr wrap="none" lIns="91440" tIns="45720" rIns="91440" bIns="45720">
            <a:spAutoFit/>
          </a:bodyPr>
          <a:lstStyle/>
          <a:p>
            <a:pPr algn="ctr"/>
            <a:r>
              <a:rPr lang="en-US" sz="3600" b="1" dirty="0" smtClean="0">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effectLst>
              </a:rPr>
              <a:t>About the Department</a:t>
            </a:r>
            <a:endParaRPr lang="en-US" sz="3600" b="1" cap="none" spc="0" dirty="0">
              <a:ln w="17780" cmpd="sng">
                <a:solidFill>
                  <a:schemeClr val="accent1">
                    <a:tint val="3000"/>
                  </a:schemeClr>
                </a:solidFill>
                <a:prstDash val="solid"/>
                <a:miter lim="800000"/>
              </a:ln>
              <a:solidFill>
                <a:srgbClr val="002060"/>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11847461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990600" y="1143000"/>
            <a:ext cx="6934200" cy="416242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685800"/>
            <a:ext cx="4788490" cy="523220"/>
          </a:xfrm>
          <a:prstGeom prst="rect">
            <a:avLst/>
          </a:prstGeom>
          <a:noFill/>
        </p:spPr>
        <p:txBody>
          <a:bodyPr wrap="none" rtlCol="0">
            <a:spAutoFit/>
          </a:bodyPr>
          <a:lstStyle/>
          <a:p>
            <a:r>
              <a:rPr lang="en-US" sz="2800" b="1" u="sng" dirty="0" smtClean="0"/>
              <a:t>On the basis of activities:</a:t>
            </a:r>
            <a:endParaRPr lang="en-US" sz="2800" b="1" u="sng" dirty="0"/>
          </a:p>
        </p:txBody>
      </p:sp>
      <p:sp>
        <p:nvSpPr>
          <p:cNvPr id="3" name="TextBox 2"/>
          <p:cNvSpPr txBox="1"/>
          <p:nvPr/>
        </p:nvSpPr>
        <p:spPr>
          <a:xfrm>
            <a:off x="304800" y="1650069"/>
            <a:ext cx="8610599" cy="923330"/>
          </a:xfrm>
          <a:prstGeom prst="rect">
            <a:avLst/>
          </a:prstGeom>
          <a:noFill/>
        </p:spPr>
        <p:txBody>
          <a:bodyPr wrap="square" rtlCol="0">
            <a:spAutoFit/>
          </a:bodyPr>
          <a:lstStyle/>
          <a:p>
            <a:pPr marL="342900" indent="-342900">
              <a:buAutoNum type="arabicPeriod"/>
            </a:pPr>
            <a:r>
              <a:rPr lang="en-US" b="1" u="sng" dirty="0" smtClean="0"/>
              <a:t>Primary activity</a:t>
            </a:r>
            <a:r>
              <a:rPr lang="en-US" b="1" dirty="0" smtClean="0"/>
              <a:t> </a:t>
            </a:r>
            <a:r>
              <a:rPr lang="en-US" dirty="0" smtClean="0"/>
              <a:t> -- (nature oriented history ) Agriculture, farming, fishing etc…</a:t>
            </a:r>
          </a:p>
          <a:p>
            <a:r>
              <a:rPr lang="en-US" dirty="0" smtClean="0"/>
              <a:t> </a:t>
            </a:r>
          </a:p>
        </p:txBody>
      </p:sp>
      <p:pic>
        <p:nvPicPr>
          <p:cNvPr id="5" name="Picture 4"/>
          <p:cNvPicPr>
            <a:picLocks noChangeAspect="1"/>
          </p:cNvPicPr>
          <p:nvPr/>
        </p:nvPicPr>
        <p:blipFill>
          <a:blip r:embed="rId2"/>
          <a:stretch>
            <a:fillRect/>
          </a:stretch>
        </p:blipFill>
        <p:spPr>
          <a:xfrm>
            <a:off x="4876800" y="3344109"/>
            <a:ext cx="2628899" cy="2161341"/>
          </a:xfrm>
          <a:prstGeom prst="rect">
            <a:avLst/>
          </a:prstGeom>
        </p:spPr>
      </p:pic>
      <p:sp>
        <p:nvSpPr>
          <p:cNvPr id="6" name="Rectangle 5"/>
          <p:cNvSpPr/>
          <p:nvPr/>
        </p:nvSpPr>
        <p:spPr>
          <a:xfrm>
            <a:off x="5040934" y="2850398"/>
            <a:ext cx="2300630" cy="369332"/>
          </a:xfrm>
          <a:prstGeom prst="rect">
            <a:avLst/>
          </a:prstGeom>
        </p:spPr>
        <p:txBody>
          <a:bodyPr wrap="none">
            <a:spAutoFit/>
          </a:bodyPr>
          <a:lstStyle/>
          <a:p>
            <a:r>
              <a:rPr lang="en-US" b="1" dirty="0">
                <a:solidFill>
                  <a:srgbClr val="FF0000"/>
                </a:solidFill>
              </a:rPr>
              <a:t>Genetic industry: </a:t>
            </a:r>
          </a:p>
        </p:txBody>
      </p:sp>
      <p:sp>
        <p:nvSpPr>
          <p:cNvPr id="7" name="AutoShape 4" descr="Image result for extractive industry p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stretch>
            <a:fillRect/>
          </a:stretch>
        </p:blipFill>
        <p:spPr>
          <a:xfrm>
            <a:off x="838202" y="3246061"/>
            <a:ext cx="2295524" cy="2133600"/>
          </a:xfrm>
          <a:prstGeom prst="rect">
            <a:avLst/>
          </a:prstGeom>
        </p:spPr>
      </p:pic>
      <p:sp>
        <p:nvSpPr>
          <p:cNvPr id="10" name="Rectangle 9"/>
          <p:cNvSpPr/>
          <p:nvPr/>
        </p:nvSpPr>
        <p:spPr>
          <a:xfrm>
            <a:off x="711416" y="2850398"/>
            <a:ext cx="2549096" cy="369332"/>
          </a:xfrm>
          <a:prstGeom prst="rect">
            <a:avLst/>
          </a:prstGeom>
        </p:spPr>
        <p:txBody>
          <a:bodyPr wrap="none">
            <a:spAutoFit/>
          </a:bodyPr>
          <a:lstStyle/>
          <a:p>
            <a:r>
              <a:rPr lang="en-US" b="1" dirty="0">
                <a:solidFill>
                  <a:srgbClr val="FF0000"/>
                </a:solidFill>
              </a:rPr>
              <a:t>Extractive industry:</a:t>
            </a:r>
          </a:p>
        </p:txBody>
      </p:sp>
      <p:sp>
        <p:nvSpPr>
          <p:cNvPr id="11" name="TextBox 10"/>
          <p:cNvSpPr txBox="1"/>
          <p:nvPr/>
        </p:nvSpPr>
        <p:spPr>
          <a:xfrm>
            <a:off x="270164" y="5505450"/>
            <a:ext cx="3772186" cy="646331"/>
          </a:xfrm>
          <a:prstGeom prst="rect">
            <a:avLst/>
          </a:prstGeom>
          <a:noFill/>
        </p:spPr>
        <p:txBody>
          <a:bodyPr wrap="none" rtlCol="0">
            <a:spAutoFit/>
          </a:bodyPr>
          <a:lstStyle/>
          <a:p>
            <a:r>
              <a:rPr lang="en-US" dirty="0" smtClean="0"/>
              <a:t>Transformed to many useful things</a:t>
            </a:r>
          </a:p>
          <a:p>
            <a:r>
              <a:rPr lang="en-US" dirty="0" smtClean="0"/>
              <a:t>Ex: mining, oil drilling, farming. </a:t>
            </a:r>
            <a:endParaRPr lang="en-US" dirty="0"/>
          </a:p>
        </p:txBody>
      </p:sp>
      <p:sp>
        <p:nvSpPr>
          <p:cNvPr id="12" name="TextBox 11"/>
          <p:cNvSpPr txBox="1"/>
          <p:nvPr/>
        </p:nvSpPr>
        <p:spPr>
          <a:xfrm>
            <a:off x="4811174" y="5672159"/>
            <a:ext cx="3098925" cy="646331"/>
          </a:xfrm>
          <a:prstGeom prst="rect">
            <a:avLst/>
          </a:prstGeom>
          <a:noFill/>
        </p:spPr>
        <p:txBody>
          <a:bodyPr wrap="none" rtlCol="0">
            <a:spAutoFit/>
          </a:bodyPr>
          <a:lstStyle/>
          <a:p>
            <a:r>
              <a:rPr lang="en-US" dirty="0" smtClean="0"/>
              <a:t>Breeding plants and animals</a:t>
            </a:r>
          </a:p>
          <a:p>
            <a:r>
              <a:rPr lang="en-US" dirty="0" smtClean="0"/>
              <a:t>Ex: Diary, piggery, nursery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838200"/>
            <a:ext cx="3658374" cy="461665"/>
          </a:xfrm>
          <a:prstGeom prst="rect">
            <a:avLst/>
          </a:prstGeom>
          <a:noFill/>
        </p:spPr>
        <p:txBody>
          <a:bodyPr wrap="none" rtlCol="0">
            <a:spAutoFit/>
          </a:bodyPr>
          <a:lstStyle/>
          <a:p>
            <a:r>
              <a:rPr lang="en-US" sz="2400" b="1" u="sng" dirty="0" smtClean="0"/>
              <a:t>Secondary industries:</a:t>
            </a:r>
            <a:endParaRPr lang="en-US" sz="2400" b="1" u="sng" dirty="0"/>
          </a:p>
        </p:txBody>
      </p:sp>
      <p:sp>
        <p:nvSpPr>
          <p:cNvPr id="3" name="TextBox 2"/>
          <p:cNvSpPr txBox="1"/>
          <p:nvPr/>
        </p:nvSpPr>
        <p:spPr>
          <a:xfrm>
            <a:off x="990600" y="1905000"/>
            <a:ext cx="4068743" cy="646331"/>
          </a:xfrm>
          <a:prstGeom prst="rect">
            <a:avLst/>
          </a:prstGeom>
          <a:noFill/>
        </p:spPr>
        <p:txBody>
          <a:bodyPr wrap="none" rtlCol="0">
            <a:spAutoFit/>
          </a:bodyPr>
          <a:lstStyle/>
          <a:p>
            <a:r>
              <a:rPr lang="en-US" dirty="0" smtClean="0"/>
              <a:t>Produce goods  for final consumption.</a:t>
            </a:r>
          </a:p>
          <a:p>
            <a:r>
              <a:rPr lang="en-US" dirty="0" smtClean="0"/>
              <a:t>Ex: Manufacturing steel.</a:t>
            </a:r>
          </a:p>
        </p:txBody>
      </p:sp>
      <p:sp>
        <p:nvSpPr>
          <p:cNvPr id="4" name="TextBox 3"/>
          <p:cNvSpPr txBox="1"/>
          <p:nvPr/>
        </p:nvSpPr>
        <p:spPr>
          <a:xfrm>
            <a:off x="818462" y="2743200"/>
            <a:ext cx="3392275" cy="1477328"/>
          </a:xfrm>
          <a:prstGeom prst="rect">
            <a:avLst/>
          </a:prstGeom>
          <a:noFill/>
        </p:spPr>
        <p:txBody>
          <a:bodyPr wrap="none" rtlCol="0">
            <a:spAutoFit/>
          </a:bodyPr>
          <a:lstStyle/>
          <a:p>
            <a:r>
              <a:rPr lang="en-US" dirty="0" smtClean="0"/>
              <a:t>A. </a:t>
            </a:r>
            <a:r>
              <a:rPr lang="en-US" b="1" u="sng" dirty="0" smtClean="0">
                <a:solidFill>
                  <a:srgbClr val="FF0000"/>
                </a:solidFill>
              </a:rPr>
              <a:t>Manufacturing industry:</a:t>
            </a:r>
          </a:p>
          <a:p>
            <a:pPr marL="342900" indent="-342900">
              <a:buAutoNum type="arabicPeriod"/>
            </a:pPr>
            <a:r>
              <a:rPr lang="en-US" dirty="0" smtClean="0"/>
              <a:t>Analytical industry</a:t>
            </a:r>
          </a:p>
          <a:p>
            <a:pPr marL="342900" indent="-342900">
              <a:buAutoNum type="arabicPeriod"/>
            </a:pPr>
            <a:r>
              <a:rPr lang="en-US" dirty="0" smtClean="0"/>
              <a:t>Synthetic industry</a:t>
            </a:r>
          </a:p>
          <a:p>
            <a:pPr marL="342900" indent="-342900">
              <a:buAutoNum type="arabicPeriod"/>
            </a:pPr>
            <a:r>
              <a:rPr lang="en-US" dirty="0" smtClean="0"/>
              <a:t>Processing industry</a:t>
            </a:r>
          </a:p>
          <a:p>
            <a:pPr marL="342900" indent="-342900">
              <a:buAutoNum type="arabicPeriod"/>
            </a:pPr>
            <a:r>
              <a:rPr lang="en-US" dirty="0" smtClean="0"/>
              <a:t>Assembling industry 	</a:t>
            </a:r>
            <a:endParaRPr lang="en-US" dirty="0"/>
          </a:p>
        </p:txBody>
      </p:sp>
      <p:sp>
        <p:nvSpPr>
          <p:cNvPr id="5" name="TextBox 4"/>
          <p:cNvSpPr txBox="1"/>
          <p:nvPr/>
        </p:nvSpPr>
        <p:spPr>
          <a:xfrm>
            <a:off x="4800600" y="2787134"/>
            <a:ext cx="3180679" cy="369332"/>
          </a:xfrm>
          <a:prstGeom prst="rect">
            <a:avLst/>
          </a:prstGeom>
          <a:noFill/>
        </p:spPr>
        <p:txBody>
          <a:bodyPr wrap="none" rtlCol="0">
            <a:spAutoFit/>
          </a:bodyPr>
          <a:lstStyle/>
          <a:p>
            <a:r>
              <a:rPr lang="en-US" b="1" dirty="0" smtClean="0">
                <a:solidFill>
                  <a:srgbClr val="FF0000"/>
                </a:solidFill>
              </a:rPr>
              <a:t>B. Construction industry </a:t>
            </a:r>
            <a:endParaRPr lang="en-US" b="1" dirty="0">
              <a:solidFill>
                <a:srgbClr val="FF0000"/>
              </a:solidFill>
            </a:endParaRPr>
          </a:p>
        </p:txBody>
      </p:sp>
      <p:pic>
        <p:nvPicPr>
          <p:cNvPr id="7" name="Picture 6"/>
          <p:cNvPicPr>
            <a:picLocks noChangeAspect="1"/>
          </p:cNvPicPr>
          <p:nvPr/>
        </p:nvPicPr>
        <p:blipFill>
          <a:blip r:embed="rId2"/>
          <a:stretch>
            <a:fillRect/>
          </a:stretch>
        </p:blipFill>
        <p:spPr>
          <a:xfrm>
            <a:off x="990600" y="4412397"/>
            <a:ext cx="2257425" cy="1836003"/>
          </a:xfrm>
          <a:prstGeom prst="rect">
            <a:avLst/>
          </a:prstGeom>
        </p:spPr>
      </p:pic>
      <p:pic>
        <p:nvPicPr>
          <p:cNvPr id="9" name="Picture 8"/>
          <p:cNvPicPr>
            <a:picLocks noChangeAspect="1"/>
          </p:cNvPicPr>
          <p:nvPr/>
        </p:nvPicPr>
        <p:blipFill>
          <a:blip r:embed="rId3"/>
          <a:stretch>
            <a:fillRect/>
          </a:stretch>
        </p:blipFill>
        <p:spPr>
          <a:xfrm>
            <a:off x="5023863" y="3392269"/>
            <a:ext cx="2933700" cy="1562100"/>
          </a:xfrm>
          <a:prstGeom prst="rect">
            <a:avLst/>
          </a:prstGeom>
        </p:spPr>
      </p:pic>
    </p:spTree>
    <p:extLst>
      <p:ext uri="{BB962C8B-B14F-4D97-AF65-F5344CB8AC3E}">
        <p14:creationId xmlns:p14="http://schemas.microsoft.com/office/powerpoint/2010/main" val="1402666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14400"/>
            <a:ext cx="7315200" cy="3385542"/>
          </a:xfrm>
          <a:prstGeom prst="rect">
            <a:avLst/>
          </a:prstGeom>
        </p:spPr>
        <p:txBody>
          <a:bodyPr wrap="square">
            <a:spAutoFit/>
          </a:bodyPr>
          <a:lstStyle/>
          <a:p>
            <a:endParaRPr lang="en-US" sz="1600" dirty="0">
              <a:solidFill>
                <a:srgbClr val="000000"/>
              </a:solidFill>
              <a:latin typeface="Minion Pro"/>
            </a:endParaRPr>
          </a:p>
          <a:p>
            <a:pPr marL="342900" indent="-342900" algn="just">
              <a:buAutoNum type="alphaLcPeriod"/>
            </a:pPr>
            <a:r>
              <a:rPr lang="en-US" b="1" dirty="0" smtClean="0">
                <a:latin typeface="Minion Pro"/>
              </a:rPr>
              <a:t>Analytical </a:t>
            </a:r>
            <a:r>
              <a:rPr lang="en-US" b="1" dirty="0">
                <a:latin typeface="Minion Pro"/>
              </a:rPr>
              <a:t>Industry </a:t>
            </a:r>
            <a:r>
              <a:rPr lang="en-US" dirty="0">
                <a:latin typeface="Minion Pro"/>
              </a:rPr>
              <a:t>which analyses and </a:t>
            </a:r>
            <a:r>
              <a:rPr lang="en-US" dirty="0">
                <a:solidFill>
                  <a:srgbClr val="FF0000"/>
                </a:solidFill>
                <a:latin typeface="Minion Pro"/>
              </a:rPr>
              <a:t>separates different elements from the same materials</a:t>
            </a:r>
            <a:r>
              <a:rPr lang="en-US" dirty="0">
                <a:latin typeface="Minion Pro"/>
              </a:rPr>
              <a:t>, as in the case of oil refinery. </a:t>
            </a:r>
            <a:endParaRPr lang="en-US" dirty="0" smtClean="0">
              <a:latin typeface="Minion Pro"/>
            </a:endParaRPr>
          </a:p>
          <a:p>
            <a:pPr algn="just"/>
            <a:endParaRPr lang="en-US" dirty="0">
              <a:latin typeface="Minion Pro"/>
            </a:endParaRPr>
          </a:p>
          <a:p>
            <a:pPr algn="just"/>
            <a:r>
              <a:rPr lang="en-US" dirty="0">
                <a:latin typeface="Minion Pro"/>
              </a:rPr>
              <a:t>b. </a:t>
            </a:r>
            <a:r>
              <a:rPr lang="en-US" b="1" dirty="0">
                <a:latin typeface="Minion Pro"/>
              </a:rPr>
              <a:t>Synthetic Industry </a:t>
            </a:r>
            <a:r>
              <a:rPr lang="en-US" dirty="0">
                <a:latin typeface="Minion Pro"/>
              </a:rPr>
              <a:t>which </a:t>
            </a:r>
            <a:r>
              <a:rPr lang="en-US" dirty="0">
                <a:solidFill>
                  <a:srgbClr val="FF0000"/>
                </a:solidFill>
                <a:latin typeface="Minion Pro"/>
              </a:rPr>
              <a:t>combines various ingredients</a:t>
            </a:r>
            <a:r>
              <a:rPr lang="en-US" dirty="0">
                <a:latin typeface="Minion Pro"/>
              </a:rPr>
              <a:t> into a new product, as in the case of cement. </a:t>
            </a:r>
          </a:p>
          <a:p>
            <a:pPr algn="just"/>
            <a:endParaRPr lang="en-US" dirty="0">
              <a:latin typeface="Minion Pro"/>
            </a:endParaRPr>
          </a:p>
          <a:p>
            <a:pPr algn="just"/>
            <a:r>
              <a:rPr lang="en-US" dirty="0">
                <a:latin typeface="Minion Pro"/>
              </a:rPr>
              <a:t>c. </a:t>
            </a:r>
            <a:r>
              <a:rPr lang="en-US" b="1" dirty="0">
                <a:latin typeface="Minion Pro"/>
              </a:rPr>
              <a:t>Processing Industry </a:t>
            </a:r>
            <a:r>
              <a:rPr lang="en-US" dirty="0">
                <a:latin typeface="Minion Pro"/>
              </a:rPr>
              <a:t>which involves successive stages for manufacturing </a:t>
            </a:r>
            <a:r>
              <a:rPr lang="en-US" dirty="0">
                <a:solidFill>
                  <a:srgbClr val="FF0000"/>
                </a:solidFill>
                <a:latin typeface="Minion Pro"/>
              </a:rPr>
              <a:t>finished products</a:t>
            </a:r>
            <a:r>
              <a:rPr lang="en-US" dirty="0">
                <a:latin typeface="Minion Pro"/>
              </a:rPr>
              <a:t>, as in the case of sugar and paper. </a:t>
            </a:r>
            <a:endParaRPr lang="en-US" dirty="0" smtClean="0">
              <a:latin typeface="Minion Pro"/>
            </a:endParaRPr>
          </a:p>
          <a:p>
            <a:pPr algn="just"/>
            <a:endParaRPr lang="en-US" dirty="0">
              <a:latin typeface="Minion Pro"/>
            </a:endParaRPr>
          </a:p>
          <a:p>
            <a:pPr algn="just"/>
            <a:r>
              <a:rPr lang="en-US" dirty="0">
                <a:latin typeface="Minion Pro"/>
              </a:rPr>
              <a:t>d. </a:t>
            </a:r>
            <a:r>
              <a:rPr lang="en-US" b="1" dirty="0">
                <a:latin typeface="Minion Pro"/>
              </a:rPr>
              <a:t>Assembling Industry </a:t>
            </a:r>
            <a:r>
              <a:rPr lang="en-US" dirty="0">
                <a:latin typeface="Minion Pro"/>
              </a:rPr>
              <a:t>which </a:t>
            </a:r>
            <a:r>
              <a:rPr lang="en-US" dirty="0">
                <a:solidFill>
                  <a:srgbClr val="FF0000"/>
                </a:solidFill>
                <a:latin typeface="Minion Pro"/>
              </a:rPr>
              <a:t>assembles different component parts to make a new product</a:t>
            </a:r>
            <a:r>
              <a:rPr lang="en-US" dirty="0">
                <a:latin typeface="Minion Pro"/>
              </a:rPr>
              <a:t>, as in the case of television, car, computer, etc. </a:t>
            </a:r>
            <a:endParaRPr lang="en-US" dirty="0"/>
          </a:p>
        </p:txBody>
      </p:sp>
    </p:spTree>
    <p:extLst>
      <p:ext uri="{BB962C8B-B14F-4D97-AF65-F5344CB8AC3E}">
        <p14:creationId xmlns:p14="http://schemas.microsoft.com/office/powerpoint/2010/main" val="3331611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447800"/>
            <a:ext cx="3188693" cy="461665"/>
          </a:xfrm>
          <a:prstGeom prst="rect">
            <a:avLst/>
          </a:prstGeom>
          <a:noFill/>
        </p:spPr>
        <p:txBody>
          <a:bodyPr wrap="none" rtlCol="0">
            <a:spAutoFit/>
          </a:bodyPr>
          <a:lstStyle/>
          <a:p>
            <a:r>
              <a:rPr lang="en-US" sz="2400" b="1" u="sng" dirty="0" smtClean="0"/>
              <a:t>Territory industry:</a:t>
            </a:r>
            <a:endParaRPr lang="en-US" sz="2400" b="1" u="sng" dirty="0"/>
          </a:p>
        </p:txBody>
      </p:sp>
      <p:sp>
        <p:nvSpPr>
          <p:cNvPr id="3" name="TextBox 2"/>
          <p:cNvSpPr txBox="1"/>
          <p:nvPr/>
        </p:nvSpPr>
        <p:spPr>
          <a:xfrm>
            <a:off x="1447800" y="2533471"/>
            <a:ext cx="6232796" cy="1200329"/>
          </a:xfrm>
          <a:prstGeom prst="rect">
            <a:avLst/>
          </a:prstGeom>
          <a:noFill/>
        </p:spPr>
        <p:txBody>
          <a:bodyPr wrap="none" rtlCol="0">
            <a:spAutoFit/>
          </a:bodyPr>
          <a:lstStyle/>
          <a:p>
            <a:pPr marL="342900" indent="-342900">
              <a:buAutoNum type="arabicPeriod"/>
            </a:pPr>
            <a:r>
              <a:rPr lang="en-US" dirty="0" smtClean="0"/>
              <a:t>Territory industry does not produce an goods.</a:t>
            </a:r>
          </a:p>
          <a:p>
            <a:pPr marL="342900" indent="-342900">
              <a:buAutoNum type="arabicPeriod"/>
            </a:pPr>
            <a:r>
              <a:rPr lang="en-US" dirty="0" smtClean="0"/>
              <a:t>Provides service and sells at profit.</a:t>
            </a:r>
          </a:p>
          <a:p>
            <a:pPr marL="342900" indent="-342900">
              <a:buAutoNum type="arabicPeriod"/>
            </a:pPr>
            <a:r>
              <a:rPr lang="en-US" dirty="0" smtClean="0"/>
              <a:t>Help in industry, trade, transportation , commerce etc…</a:t>
            </a:r>
          </a:p>
          <a:p>
            <a:endParaRPr lang="en-US" dirty="0" smtClean="0"/>
          </a:p>
        </p:txBody>
      </p:sp>
      <p:sp>
        <p:nvSpPr>
          <p:cNvPr id="5" name="TextBox 4"/>
          <p:cNvSpPr txBox="1"/>
          <p:nvPr/>
        </p:nvSpPr>
        <p:spPr>
          <a:xfrm>
            <a:off x="1143000" y="37338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12002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685800"/>
            <a:ext cx="4344459" cy="369332"/>
          </a:xfrm>
          <a:prstGeom prst="rect">
            <a:avLst/>
          </a:prstGeom>
        </p:spPr>
        <p:txBody>
          <a:bodyPr wrap="none">
            <a:spAutoFit/>
          </a:bodyPr>
          <a:lstStyle/>
          <a:p>
            <a:r>
              <a:rPr lang="en-US" b="1" u="sng" dirty="0">
                <a:solidFill>
                  <a:srgbClr val="FF0000"/>
                </a:solidFill>
              </a:rPr>
              <a:t>Classification of territory industry:</a:t>
            </a:r>
          </a:p>
        </p:txBody>
      </p:sp>
      <p:sp>
        <p:nvSpPr>
          <p:cNvPr id="4" name="Rectangle 3"/>
          <p:cNvSpPr/>
          <p:nvPr/>
        </p:nvSpPr>
        <p:spPr>
          <a:xfrm>
            <a:off x="609600" y="1295400"/>
            <a:ext cx="7696200" cy="4401205"/>
          </a:xfrm>
          <a:prstGeom prst="rect">
            <a:avLst/>
          </a:prstGeom>
        </p:spPr>
        <p:txBody>
          <a:bodyPr wrap="square">
            <a:spAutoFit/>
          </a:bodyPr>
          <a:lstStyle/>
          <a:p>
            <a:endParaRPr lang="en-US" sz="1600" dirty="0">
              <a:solidFill>
                <a:srgbClr val="000000"/>
              </a:solidFill>
              <a:latin typeface="Minion Pro"/>
            </a:endParaRPr>
          </a:p>
          <a:p>
            <a:pPr marL="400050" indent="-400050" algn="just">
              <a:buAutoNum type="romanLcPeriod"/>
            </a:pPr>
            <a:r>
              <a:rPr lang="en-US" b="1" dirty="0" err="1" smtClean="0">
                <a:latin typeface="Minion Pro"/>
              </a:rPr>
              <a:t>Personalised</a:t>
            </a:r>
            <a:r>
              <a:rPr lang="en-US" b="1" dirty="0" smtClean="0">
                <a:latin typeface="Minion Pro"/>
              </a:rPr>
              <a:t> </a:t>
            </a:r>
            <a:r>
              <a:rPr lang="en-US" b="1" dirty="0">
                <a:latin typeface="Minion Pro"/>
              </a:rPr>
              <a:t>service</a:t>
            </a:r>
            <a:r>
              <a:rPr lang="en-US" dirty="0">
                <a:latin typeface="Minion Pro"/>
              </a:rPr>
              <a:t>: Individuals and </a:t>
            </a:r>
            <a:r>
              <a:rPr lang="en-US" dirty="0">
                <a:solidFill>
                  <a:srgbClr val="FF0000"/>
                </a:solidFill>
                <a:latin typeface="Minion Pro"/>
              </a:rPr>
              <a:t>private institutions selling their services to others</a:t>
            </a:r>
            <a:r>
              <a:rPr lang="en-US" dirty="0">
                <a:latin typeface="Minion Pro"/>
              </a:rPr>
              <a:t>. E.g. plumber, servant maid, etc. </a:t>
            </a:r>
            <a:endParaRPr lang="en-US" dirty="0" smtClean="0">
              <a:latin typeface="Minion Pro"/>
            </a:endParaRPr>
          </a:p>
          <a:p>
            <a:pPr algn="just"/>
            <a:endParaRPr lang="en-US" dirty="0">
              <a:latin typeface="Minion Pro"/>
            </a:endParaRPr>
          </a:p>
          <a:p>
            <a:pPr algn="just"/>
            <a:r>
              <a:rPr lang="en-US" sz="1600" dirty="0">
                <a:latin typeface="Minion Pro"/>
              </a:rPr>
              <a:t>ii. </a:t>
            </a:r>
            <a:r>
              <a:rPr lang="en-US" sz="1600" b="1" dirty="0">
                <a:latin typeface="Minion Pro"/>
              </a:rPr>
              <a:t>Public Service</a:t>
            </a:r>
            <a:r>
              <a:rPr lang="en-US" sz="1600" dirty="0">
                <a:latin typeface="Minion Pro"/>
              </a:rPr>
              <a:t>: Government hospitals, schools, police, Government offices, etc. provide services to the people on behalf of the Government without profit motive</a:t>
            </a:r>
            <a:r>
              <a:rPr lang="en-US" sz="1600" dirty="0" smtClean="0">
                <a:latin typeface="Minion Pro"/>
              </a:rPr>
              <a:t>.</a:t>
            </a:r>
          </a:p>
          <a:p>
            <a:pPr algn="just"/>
            <a:r>
              <a:rPr lang="en-US" sz="1600" dirty="0" smtClean="0">
                <a:latin typeface="Minion Pro"/>
              </a:rPr>
              <a:t> </a:t>
            </a:r>
            <a:endParaRPr lang="en-US" sz="1600" dirty="0">
              <a:latin typeface="Minion Pro"/>
            </a:endParaRPr>
          </a:p>
          <a:p>
            <a:pPr algn="just"/>
            <a:r>
              <a:rPr lang="en-US" dirty="0">
                <a:latin typeface="Minion Pro"/>
              </a:rPr>
              <a:t>iii. </a:t>
            </a:r>
            <a:r>
              <a:rPr lang="en-US" b="1" dirty="0">
                <a:latin typeface="Minion Pro"/>
              </a:rPr>
              <a:t>Distributive Service</a:t>
            </a:r>
            <a:r>
              <a:rPr lang="en-US" dirty="0">
                <a:latin typeface="Minion Pro"/>
              </a:rPr>
              <a:t>: Transportation, warehousing, logistics, salesmanship, etc. come under this type of service. </a:t>
            </a:r>
            <a:endParaRPr lang="en-US" dirty="0" smtClean="0">
              <a:latin typeface="Minion Pro"/>
            </a:endParaRPr>
          </a:p>
          <a:p>
            <a:pPr algn="just"/>
            <a:endParaRPr lang="en-US" dirty="0">
              <a:latin typeface="Minion Pro"/>
            </a:endParaRPr>
          </a:p>
          <a:p>
            <a:pPr algn="just"/>
            <a:r>
              <a:rPr lang="en-US" dirty="0">
                <a:latin typeface="Minion Pro"/>
              </a:rPr>
              <a:t>iv. </a:t>
            </a:r>
            <a:r>
              <a:rPr lang="en-US" b="1" dirty="0">
                <a:latin typeface="Minion Pro"/>
              </a:rPr>
              <a:t>Financial Service</a:t>
            </a:r>
            <a:r>
              <a:rPr lang="en-US" dirty="0">
                <a:latin typeface="Minion Pro"/>
              </a:rPr>
              <a:t>: Banking, factoring, accounting, and insurance, etc. are grouped under this type of service. </a:t>
            </a:r>
            <a:endParaRPr lang="en-US" dirty="0" smtClean="0">
              <a:latin typeface="Minion Pro"/>
            </a:endParaRPr>
          </a:p>
          <a:p>
            <a:pPr algn="just"/>
            <a:endParaRPr lang="en-US" dirty="0">
              <a:latin typeface="Minion Pro"/>
            </a:endParaRPr>
          </a:p>
          <a:p>
            <a:pPr algn="just"/>
            <a:r>
              <a:rPr lang="en-US" dirty="0">
                <a:latin typeface="Minion Pro"/>
              </a:rPr>
              <a:t>v. </a:t>
            </a:r>
            <a:r>
              <a:rPr lang="en-US" b="1" dirty="0">
                <a:latin typeface="Minion Pro"/>
              </a:rPr>
              <a:t>Quaternary Service</a:t>
            </a:r>
            <a:r>
              <a:rPr lang="en-US" dirty="0">
                <a:latin typeface="Minion Pro"/>
              </a:rPr>
              <a:t>: </a:t>
            </a:r>
            <a:r>
              <a:rPr lang="en-US" dirty="0">
                <a:solidFill>
                  <a:srgbClr val="FF0000"/>
                </a:solidFill>
                <a:latin typeface="Minion Pro"/>
              </a:rPr>
              <a:t>Professional or </a:t>
            </a:r>
            <a:r>
              <a:rPr lang="en-US" dirty="0" err="1">
                <a:solidFill>
                  <a:srgbClr val="FF0000"/>
                </a:solidFill>
                <a:latin typeface="Minion Pro"/>
              </a:rPr>
              <a:t>specialised</a:t>
            </a:r>
            <a:r>
              <a:rPr lang="en-US" dirty="0">
                <a:solidFill>
                  <a:srgbClr val="FF0000"/>
                </a:solidFill>
                <a:latin typeface="Minion Pro"/>
              </a:rPr>
              <a:t> skills</a:t>
            </a:r>
            <a:r>
              <a:rPr lang="en-US" dirty="0">
                <a:latin typeface="Minion Pro"/>
              </a:rPr>
              <a:t> and high technology are used to provide this type of service. </a:t>
            </a:r>
          </a:p>
          <a:p>
            <a:endParaRPr lang="en-US" dirty="0"/>
          </a:p>
        </p:txBody>
      </p:sp>
    </p:spTree>
    <p:extLst>
      <p:ext uri="{BB962C8B-B14F-4D97-AF65-F5344CB8AC3E}">
        <p14:creationId xmlns:p14="http://schemas.microsoft.com/office/powerpoint/2010/main" val="47613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5524" y="1066800"/>
            <a:ext cx="3831498" cy="523220"/>
          </a:xfrm>
          <a:prstGeom prst="rect">
            <a:avLst/>
          </a:prstGeom>
          <a:noFill/>
        </p:spPr>
        <p:txBody>
          <a:bodyPr wrap="none" rtlCol="0">
            <a:spAutoFit/>
          </a:bodyPr>
          <a:lstStyle/>
          <a:p>
            <a:r>
              <a:rPr lang="en-US" sz="2800" b="1" u="sng" dirty="0" smtClean="0"/>
              <a:t>On the basis of size:</a:t>
            </a:r>
            <a:endParaRPr lang="en-US" sz="2800" b="1" u="sng" dirty="0"/>
          </a:p>
        </p:txBody>
      </p:sp>
      <p:sp>
        <p:nvSpPr>
          <p:cNvPr id="3" name="TextBox 2"/>
          <p:cNvSpPr txBox="1"/>
          <p:nvPr/>
        </p:nvSpPr>
        <p:spPr>
          <a:xfrm>
            <a:off x="2884596" y="1828800"/>
            <a:ext cx="3113353" cy="1938992"/>
          </a:xfrm>
          <a:prstGeom prst="rect">
            <a:avLst/>
          </a:prstGeom>
          <a:noFill/>
        </p:spPr>
        <p:txBody>
          <a:bodyPr wrap="none" rtlCol="0">
            <a:spAutoFit/>
          </a:bodyPr>
          <a:lstStyle/>
          <a:p>
            <a:pPr marL="342900" indent="-342900">
              <a:buAutoNum type="arabicPeriod"/>
            </a:pPr>
            <a:r>
              <a:rPr lang="en-US" sz="2400" dirty="0" smtClean="0"/>
              <a:t>Micro industries</a:t>
            </a:r>
          </a:p>
          <a:p>
            <a:pPr marL="342900" indent="-342900">
              <a:buAutoNum type="arabicPeriod"/>
            </a:pPr>
            <a:r>
              <a:rPr lang="en-US" sz="2400" dirty="0" smtClean="0"/>
              <a:t>Medium industries</a:t>
            </a:r>
          </a:p>
          <a:p>
            <a:pPr marL="342900" indent="-342900">
              <a:buAutoNum type="arabicPeriod"/>
            </a:pPr>
            <a:r>
              <a:rPr lang="en-US" sz="2400" dirty="0" smtClean="0"/>
              <a:t>Small industries</a:t>
            </a:r>
          </a:p>
          <a:p>
            <a:pPr marL="342900" indent="-342900">
              <a:buAutoNum type="arabicPeriod"/>
            </a:pPr>
            <a:r>
              <a:rPr lang="en-US" sz="2400" dirty="0" smtClean="0"/>
              <a:t>Large industries</a:t>
            </a:r>
          </a:p>
          <a:p>
            <a:pPr marL="342900" indent="-342900">
              <a:buAutoNum type="arabicPeriod"/>
            </a:pPr>
            <a:endParaRPr lang="en-US" sz="2400" dirty="0"/>
          </a:p>
        </p:txBody>
      </p:sp>
    </p:spTree>
    <p:extLst>
      <p:ext uri="{BB962C8B-B14F-4D97-AF65-F5344CB8AC3E}">
        <p14:creationId xmlns:p14="http://schemas.microsoft.com/office/powerpoint/2010/main" val="2058686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837039"/>
            <a:ext cx="6694461" cy="523220"/>
          </a:xfrm>
          <a:prstGeom prst="rect">
            <a:avLst/>
          </a:prstGeom>
          <a:noFill/>
        </p:spPr>
        <p:txBody>
          <a:bodyPr wrap="none" rtlCol="0">
            <a:spAutoFit/>
          </a:bodyPr>
          <a:lstStyle/>
          <a:p>
            <a:r>
              <a:rPr lang="en-US" sz="2800" b="1" u="sng" dirty="0" smtClean="0"/>
              <a:t>Auxiliaries to trade and commerce:</a:t>
            </a:r>
            <a:endParaRPr lang="en-US" sz="2800" b="1" u="sng" dirty="0"/>
          </a:p>
        </p:txBody>
      </p:sp>
      <p:sp>
        <p:nvSpPr>
          <p:cNvPr id="3" name="Rectangle 2"/>
          <p:cNvSpPr/>
          <p:nvPr/>
        </p:nvSpPr>
        <p:spPr>
          <a:xfrm>
            <a:off x="762000" y="1676400"/>
            <a:ext cx="7772400" cy="892552"/>
          </a:xfrm>
          <a:prstGeom prst="rect">
            <a:avLst/>
          </a:prstGeom>
        </p:spPr>
        <p:txBody>
          <a:bodyPr wrap="square">
            <a:spAutoFit/>
          </a:bodyPr>
          <a:lstStyle/>
          <a:p>
            <a:endParaRPr lang="en-US" sz="1600" dirty="0">
              <a:solidFill>
                <a:srgbClr val="000000"/>
              </a:solidFill>
              <a:latin typeface="Minion Pro"/>
            </a:endParaRPr>
          </a:p>
          <a:p>
            <a:pPr algn="just"/>
            <a:r>
              <a:rPr lang="en-US" b="1" dirty="0">
                <a:solidFill>
                  <a:srgbClr val="FF0000"/>
                </a:solidFill>
                <a:latin typeface="Minion Pro"/>
              </a:rPr>
              <a:t>Commerce </a:t>
            </a:r>
            <a:r>
              <a:rPr lang="en-US" dirty="0">
                <a:latin typeface="Minion Pro"/>
              </a:rPr>
              <a:t>refers to all those activities which are necessary for bringing goods from the place of production to the place of their consumption. </a:t>
            </a:r>
            <a:endParaRPr lang="en-US" dirty="0"/>
          </a:p>
        </p:txBody>
      </p:sp>
      <p:sp>
        <p:nvSpPr>
          <p:cNvPr id="4" name="Rectangle 3"/>
          <p:cNvSpPr/>
          <p:nvPr/>
        </p:nvSpPr>
        <p:spPr>
          <a:xfrm>
            <a:off x="762000" y="2705725"/>
            <a:ext cx="7848600" cy="1754326"/>
          </a:xfrm>
          <a:prstGeom prst="rect">
            <a:avLst/>
          </a:prstGeom>
        </p:spPr>
        <p:txBody>
          <a:bodyPr wrap="square">
            <a:spAutoFit/>
          </a:bodyPr>
          <a:lstStyle/>
          <a:p>
            <a:pPr algn="just"/>
            <a:r>
              <a:rPr lang="en-US" dirty="0" smtClean="0">
                <a:latin typeface="Minion Pro"/>
              </a:rPr>
              <a:t> 1. </a:t>
            </a:r>
            <a:r>
              <a:rPr lang="en-US" b="1" dirty="0" smtClean="0">
                <a:solidFill>
                  <a:srgbClr val="FF0000"/>
                </a:solidFill>
                <a:latin typeface="Minion Pro"/>
              </a:rPr>
              <a:t>Trade </a:t>
            </a:r>
            <a:r>
              <a:rPr lang="en-US" dirty="0" smtClean="0">
                <a:latin typeface="Minion Pro"/>
              </a:rPr>
              <a:t>is </a:t>
            </a:r>
            <a:r>
              <a:rPr lang="en-US" dirty="0">
                <a:latin typeface="Minion Pro"/>
              </a:rPr>
              <a:t>used to denote buying and selling. It helps in making the goods produced available to ultimate consumers or users. </a:t>
            </a:r>
            <a:endParaRPr lang="en-US" dirty="0" smtClean="0">
              <a:latin typeface="Minion Pro"/>
            </a:endParaRPr>
          </a:p>
          <a:p>
            <a:pPr algn="just"/>
            <a:r>
              <a:rPr lang="en-US" dirty="0" smtClean="0">
                <a:latin typeface="Minion Pro"/>
              </a:rPr>
              <a:t>2. Transportation (one place to another)</a:t>
            </a:r>
          </a:p>
          <a:p>
            <a:pPr algn="just"/>
            <a:r>
              <a:rPr lang="en-US" dirty="0" smtClean="0">
                <a:latin typeface="Minion Pro"/>
              </a:rPr>
              <a:t>3. Warehouse (storage of goods)</a:t>
            </a:r>
          </a:p>
          <a:p>
            <a:pPr algn="just"/>
            <a:r>
              <a:rPr lang="en-US" dirty="0" smtClean="0">
                <a:latin typeface="Minion Pro"/>
              </a:rPr>
              <a:t>4. Financial institution (Banking)</a:t>
            </a:r>
          </a:p>
          <a:p>
            <a:pPr algn="just"/>
            <a:r>
              <a:rPr lang="en-US" dirty="0" smtClean="0">
                <a:latin typeface="Minion Pro"/>
              </a:rPr>
              <a:t>5. Insurance (Loss or damage)</a:t>
            </a:r>
            <a:endParaRPr lang="en-US" dirty="0"/>
          </a:p>
        </p:txBody>
      </p:sp>
    </p:spTree>
    <p:extLst>
      <p:ext uri="{BB962C8B-B14F-4D97-AF65-F5344CB8AC3E}">
        <p14:creationId xmlns:p14="http://schemas.microsoft.com/office/powerpoint/2010/main" val="1556238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286000"/>
            <a:ext cx="393248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Thank you</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457200"/>
            <a:ext cx="3810000" cy="685800"/>
          </a:xfrm>
          <a:solidFill>
            <a:schemeClr val="accent1"/>
          </a:solidFill>
        </p:spPr>
        <p:txBody>
          <a:bodyPr>
            <a:normAutofit/>
          </a:bodyPr>
          <a:lstStyle/>
          <a:p>
            <a:pPr algn="ctr"/>
            <a:r>
              <a:rPr lang="en-US" sz="2800" dirty="0">
                <a:solidFill>
                  <a:schemeClr val="bg1"/>
                </a:solidFill>
              </a:rPr>
              <a:t>PERSONAL PROFILE</a:t>
            </a:r>
            <a:endParaRPr lang="en-US" sz="2800" dirty="0">
              <a:solidFill>
                <a:schemeClr val="bg1"/>
              </a:solidFill>
            </a:endParaRPr>
          </a:p>
        </p:txBody>
      </p:sp>
      <p:sp>
        <p:nvSpPr>
          <p:cNvPr id="4" name="Slide Number Placeholder 3"/>
          <p:cNvSpPr>
            <a:spLocks noGrp="1"/>
          </p:cNvSpPr>
          <p:nvPr>
            <p:ph type="sldNum" sz="quarter" idx="12"/>
          </p:nvPr>
        </p:nvSpPr>
        <p:spPr/>
        <p:txBody>
          <a:bodyPr/>
          <a:lstStyle/>
          <a:p>
            <a:fld id="{880DA132-4871-444D-B9FB-8B227BA63448}" type="slidenum">
              <a:rPr lang="en-US" smtClean="0"/>
              <a:pPr/>
              <a:t>4</a:t>
            </a:fld>
            <a:endParaRPr lang="en-US" dirty="0"/>
          </a:p>
        </p:txBody>
      </p:sp>
      <p:sp>
        <p:nvSpPr>
          <p:cNvPr id="3" name="Content Placeholder 2"/>
          <p:cNvSpPr>
            <a:spLocks noGrp="1"/>
          </p:cNvSpPr>
          <p:nvPr>
            <p:ph sz="quarter" idx="1"/>
          </p:nvPr>
        </p:nvSpPr>
        <p:spPr>
          <a:xfrm>
            <a:off x="304800" y="1524000"/>
            <a:ext cx="8229600" cy="2133600"/>
          </a:xfrm>
          <a:solidFill>
            <a:schemeClr val="accent1">
              <a:lumMod val="20000"/>
              <a:lumOff val="80000"/>
            </a:schemeClr>
          </a:solidFill>
        </p:spPr>
        <p:txBody>
          <a:bodyPr>
            <a:normAutofit fontScale="92500" lnSpcReduction="20000"/>
          </a:bodyPr>
          <a:lstStyle/>
          <a:p>
            <a:pPr>
              <a:buNone/>
            </a:pPr>
            <a:r>
              <a:rPr lang="en-US" sz="2400" dirty="0" smtClean="0">
                <a:solidFill>
                  <a:srgbClr val="002060"/>
                </a:solidFill>
              </a:rPr>
              <a:t>NAME:			</a:t>
            </a:r>
            <a:r>
              <a:rPr lang="en-US" sz="2400" dirty="0" smtClean="0">
                <a:solidFill>
                  <a:srgbClr val="002060"/>
                </a:solidFill>
              </a:rPr>
              <a:t>Mr. </a:t>
            </a:r>
            <a:r>
              <a:rPr lang="en-US" sz="2400" dirty="0" err="1" smtClean="0">
                <a:solidFill>
                  <a:srgbClr val="002060"/>
                </a:solidFill>
              </a:rPr>
              <a:t>Amit</a:t>
            </a:r>
            <a:r>
              <a:rPr lang="en-US" sz="2400" dirty="0" smtClean="0">
                <a:solidFill>
                  <a:srgbClr val="002060"/>
                </a:solidFill>
              </a:rPr>
              <a:t> Kumar</a:t>
            </a:r>
            <a:endParaRPr lang="en-US" sz="2400" dirty="0" smtClean="0">
              <a:solidFill>
                <a:srgbClr val="002060"/>
              </a:solidFill>
            </a:endParaRPr>
          </a:p>
          <a:p>
            <a:pPr>
              <a:buNone/>
            </a:pPr>
            <a:r>
              <a:rPr lang="en-US" sz="2400" dirty="0" smtClean="0">
                <a:solidFill>
                  <a:srgbClr val="002060"/>
                </a:solidFill>
              </a:rPr>
              <a:t>DESIGNATION: 		</a:t>
            </a:r>
            <a:r>
              <a:rPr lang="en-US" sz="2400" dirty="0" err="1" smtClean="0">
                <a:solidFill>
                  <a:srgbClr val="002060"/>
                </a:solidFill>
              </a:rPr>
              <a:t>M.Com</a:t>
            </a:r>
            <a:endParaRPr lang="en-US" sz="2400" dirty="0" smtClean="0">
              <a:solidFill>
                <a:srgbClr val="002060"/>
              </a:solidFill>
            </a:endParaRPr>
          </a:p>
          <a:p>
            <a:pPr>
              <a:buNone/>
            </a:pPr>
            <a:r>
              <a:rPr lang="en-US" sz="2400" dirty="0" smtClean="0">
                <a:solidFill>
                  <a:srgbClr val="002060"/>
                </a:solidFill>
              </a:rPr>
              <a:t>EXPERIENCE: 		</a:t>
            </a:r>
            <a:r>
              <a:rPr lang="en-US" sz="2400" dirty="0" smtClean="0">
                <a:solidFill>
                  <a:srgbClr val="002060"/>
                </a:solidFill>
              </a:rPr>
              <a:t>2years</a:t>
            </a:r>
            <a:endParaRPr lang="en-US" sz="2400" dirty="0" smtClean="0">
              <a:solidFill>
                <a:srgbClr val="002060"/>
              </a:solidFill>
            </a:endParaRPr>
          </a:p>
          <a:p>
            <a:pPr>
              <a:buNone/>
            </a:pPr>
            <a:r>
              <a:rPr lang="en-US" sz="2400" dirty="0" smtClean="0">
                <a:solidFill>
                  <a:srgbClr val="002060"/>
                </a:solidFill>
              </a:rPr>
              <a:t>Paper  specialization: 	</a:t>
            </a:r>
            <a:r>
              <a:rPr lang="en-US" sz="2400" dirty="0" smtClean="0">
                <a:solidFill>
                  <a:srgbClr val="002060"/>
                </a:solidFill>
              </a:rPr>
              <a:t>Accountant</a:t>
            </a:r>
            <a:endParaRPr lang="en-US" sz="2400" dirty="0" smtClean="0">
              <a:solidFill>
                <a:srgbClr val="002060"/>
              </a:solidFill>
            </a:endParaRPr>
          </a:p>
          <a:p>
            <a:pPr>
              <a:buNone/>
            </a:pPr>
            <a:r>
              <a:rPr lang="en-US" sz="2400" dirty="0">
                <a:solidFill>
                  <a:srgbClr val="002060"/>
                </a:solidFill>
              </a:rPr>
              <a:t> </a:t>
            </a:r>
            <a:r>
              <a:rPr lang="en-US" sz="2400" dirty="0" smtClean="0">
                <a:solidFill>
                  <a:srgbClr val="002060"/>
                </a:solidFill>
              </a:rPr>
              <a:t>                                                           	</a:t>
            </a:r>
          </a:p>
          <a:p>
            <a:pPr>
              <a:buNone/>
            </a:pPr>
            <a:r>
              <a:rPr lang="en-US" sz="2400" dirty="0" smtClean="0">
                <a:solidFill>
                  <a:srgbClr val="002060"/>
                </a:solidFill>
              </a:rPr>
              <a:t>	 	</a:t>
            </a:r>
          </a:p>
          <a:p>
            <a:pPr>
              <a:buNone/>
            </a:pPr>
            <a:endParaRPr lang="en-US" sz="2400" dirty="0" smtClean="0">
              <a:solidFill>
                <a:srgbClr val="002060"/>
              </a:solidFill>
            </a:endParaRPr>
          </a:p>
          <a:p>
            <a:pPr>
              <a:buNone/>
            </a:pPr>
            <a:endParaRPr lang="en-US" sz="2400" dirty="0" smtClean="0">
              <a:solidFill>
                <a:srgbClr val="002060"/>
              </a:solidFill>
            </a:endParaRPr>
          </a:p>
          <a:p>
            <a:pPr>
              <a:buNone/>
            </a:pPr>
            <a:endParaRPr lang="en-US" sz="2400" dirty="0">
              <a:solidFill>
                <a:srgbClr val="002060"/>
              </a:solidFill>
            </a:endParaRPr>
          </a:p>
        </p:txBody>
      </p:sp>
    </p:spTree>
    <p:extLst>
      <p:ext uri="{BB962C8B-B14F-4D97-AF65-F5344CB8AC3E}">
        <p14:creationId xmlns:p14="http://schemas.microsoft.com/office/powerpoint/2010/main" val="36322782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A881FC-755C-8C2F-C6E3-B9994AA8BA23}"/>
              </a:ext>
            </a:extLst>
          </p:cNvPr>
          <p:cNvSpPr>
            <a:spLocks noGrp="1"/>
          </p:cNvSpPr>
          <p:nvPr>
            <p:ph type="title"/>
          </p:nvPr>
        </p:nvSpPr>
        <p:spPr>
          <a:xfrm>
            <a:off x="1428751" y="276367"/>
            <a:ext cx="6312524" cy="533400"/>
          </a:xfrm>
          <a:solidFill>
            <a:srgbClr val="00B0F0"/>
          </a:solidFill>
        </p:spPr>
        <p:txBody>
          <a:bodyPr>
            <a:noAutofit/>
          </a:bodyPr>
          <a:lstStyle/>
          <a:p>
            <a:pPr algn="ctr">
              <a:defRPr/>
            </a:pPr>
            <a:r>
              <a:rPr lang="en-US" sz="3323" dirty="0">
                <a:ln w="18415" cmpd="sng">
                  <a:solidFill>
                    <a:srgbClr val="FFFFFF"/>
                  </a:solidFill>
                  <a:prstDash val="solid"/>
                </a:ln>
                <a:solidFill>
                  <a:srgbClr val="FFFFFF"/>
                </a:solidFill>
                <a:effectLst>
                  <a:outerShdw blurRad="63500" dir="3600000" algn="tl" rotWithShape="0">
                    <a:srgbClr val="000000">
                      <a:alpha val="70000"/>
                    </a:srgbClr>
                  </a:outerShdw>
                </a:effectLst>
              </a:rPr>
              <a:t>Faculty</a:t>
            </a:r>
          </a:p>
        </p:txBody>
      </p:sp>
      <p:graphicFrame>
        <p:nvGraphicFramePr>
          <p:cNvPr id="4" name="Table 3">
            <a:extLst>
              <a:ext uri="{FF2B5EF4-FFF2-40B4-BE49-F238E27FC236}">
                <a16:creationId xmlns="" xmlns:a16="http://schemas.microsoft.com/office/drawing/2014/main" id="{DB9E5538-D000-F468-6E65-B45A1D408C27}"/>
              </a:ext>
            </a:extLst>
          </p:cNvPr>
          <p:cNvGraphicFramePr>
            <a:graphicFrameLocks noGrp="1"/>
          </p:cNvGraphicFramePr>
          <p:nvPr>
            <p:extLst>
              <p:ext uri="{D42A27DB-BD31-4B8C-83A1-F6EECF244321}">
                <p14:modId xmlns:p14="http://schemas.microsoft.com/office/powerpoint/2010/main" val="301979468"/>
              </p:ext>
            </p:extLst>
          </p:nvPr>
        </p:nvGraphicFramePr>
        <p:xfrm>
          <a:off x="1428751" y="1143002"/>
          <a:ext cx="6515101" cy="2513305"/>
        </p:xfrm>
        <a:graphic>
          <a:graphicData uri="http://schemas.openxmlformats.org/drawingml/2006/table">
            <a:tbl>
              <a:tblPr/>
              <a:tblGrid>
                <a:gridCol w="737396">
                  <a:extLst>
                    <a:ext uri="{9D8B030D-6E8A-4147-A177-3AD203B41FA5}">
                      <a16:colId xmlns="" xmlns:a16="http://schemas.microsoft.com/office/drawing/2014/main" val="20000"/>
                    </a:ext>
                  </a:extLst>
                </a:gridCol>
                <a:gridCol w="2566221">
                  <a:extLst>
                    <a:ext uri="{9D8B030D-6E8A-4147-A177-3AD203B41FA5}">
                      <a16:colId xmlns="" xmlns:a16="http://schemas.microsoft.com/office/drawing/2014/main" val="20001"/>
                    </a:ext>
                  </a:extLst>
                </a:gridCol>
                <a:gridCol w="1221721">
                  <a:extLst>
                    <a:ext uri="{9D8B030D-6E8A-4147-A177-3AD203B41FA5}">
                      <a16:colId xmlns="" xmlns:a16="http://schemas.microsoft.com/office/drawing/2014/main" val="20002"/>
                    </a:ext>
                  </a:extLst>
                </a:gridCol>
                <a:gridCol w="1075362">
                  <a:extLst>
                    <a:ext uri="{9D8B030D-6E8A-4147-A177-3AD203B41FA5}">
                      <a16:colId xmlns="" xmlns:a16="http://schemas.microsoft.com/office/drawing/2014/main" val="20003"/>
                    </a:ext>
                  </a:extLst>
                </a:gridCol>
                <a:gridCol w="914401">
                  <a:extLst>
                    <a:ext uri="{9D8B030D-6E8A-4147-A177-3AD203B41FA5}">
                      <a16:colId xmlns="" xmlns:a16="http://schemas.microsoft.com/office/drawing/2014/main" val="20004"/>
                    </a:ext>
                  </a:extLst>
                </a:gridCol>
              </a:tblGrid>
              <a:tr h="1034890">
                <a:tc>
                  <a:txBody>
                    <a:bodyPr/>
                    <a:lstStyle/>
                    <a:p>
                      <a:pPr marL="0" marR="0" algn="ctr">
                        <a:lnSpc>
                          <a:spcPct val="115000"/>
                        </a:lnSpc>
                        <a:spcBef>
                          <a:spcPts val="0"/>
                        </a:spcBef>
                        <a:spcAft>
                          <a:spcPts val="0"/>
                        </a:spcAft>
                      </a:pPr>
                      <a:r>
                        <a:rPr lang="en-US" sz="1600" dirty="0">
                          <a:latin typeface="Cambria" pitchFamily="18" charset="0"/>
                          <a:ea typeface="Cambria"/>
                          <a:cs typeface="Times New Roman"/>
                        </a:rPr>
                        <a:t>SL. No.</a:t>
                      </a: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lnSpc>
                          <a:spcPct val="115000"/>
                        </a:lnSpc>
                        <a:spcBef>
                          <a:spcPts val="0"/>
                        </a:spcBef>
                        <a:spcAft>
                          <a:spcPts val="0"/>
                        </a:spcAft>
                      </a:pPr>
                      <a:r>
                        <a:rPr lang="en-US" sz="1600" b="1" dirty="0">
                          <a:solidFill>
                            <a:srgbClr val="FFFFFF"/>
                          </a:solidFill>
                          <a:latin typeface="Cambria" pitchFamily="18" charset="0"/>
                          <a:ea typeface="Cambria"/>
                          <a:cs typeface="Times New Roman"/>
                        </a:rPr>
                        <a:t>Name of the Faculty</a:t>
                      </a:r>
                      <a:endParaRPr lang="en-US" sz="1600" dirty="0">
                        <a:latin typeface="Cambria" pitchFamily="18" charset="0"/>
                        <a:ea typeface="Cambria"/>
                        <a:cs typeface="Times New Roman"/>
                      </a:endParaRP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lnSpc>
                          <a:spcPct val="115000"/>
                        </a:lnSpc>
                        <a:spcBef>
                          <a:spcPts val="0"/>
                        </a:spcBef>
                        <a:spcAft>
                          <a:spcPts val="0"/>
                        </a:spcAft>
                      </a:pPr>
                      <a:r>
                        <a:rPr lang="en-US" sz="1600" b="1" dirty="0">
                          <a:solidFill>
                            <a:srgbClr val="FFFFFF"/>
                          </a:solidFill>
                          <a:latin typeface="Cambria" pitchFamily="18" charset="0"/>
                          <a:ea typeface="Cambria"/>
                          <a:cs typeface="Times New Roman"/>
                        </a:rPr>
                        <a:t>Designation</a:t>
                      </a:r>
                      <a:endParaRPr lang="en-US" sz="1600" dirty="0">
                        <a:latin typeface="Cambria" pitchFamily="18" charset="0"/>
                        <a:ea typeface="Cambria"/>
                        <a:cs typeface="Times New Roman"/>
                      </a:endParaRP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lnSpc>
                          <a:spcPct val="115000"/>
                        </a:lnSpc>
                        <a:spcBef>
                          <a:spcPts val="0"/>
                        </a:spcBef>
                        <a:spcAft>
                          <a:spcPts val="0"/>
                        </a:spcAft>
                      </a:pPr>
                      <a:r>
                        <a:rPr lang="en-US" sz="1600" b="1" dirty="0">
                          <a:solidFill>
                            <a:srgbClr val="FFFFFF"/>
                          </a:solidFill>
                          <a:latin typeface="Cambria" pitchFamily="18" charset="0"/>
                          <a:ea typeface="Cambria"/>
                          <a:cs typeface="Times New Roman"/>
                        </a:rPr>
                        <a:t>Qualification</a:t>
                      </a:r>
                      <a:endParaRPr lang="en-US" sz="1600" dirty="0">
                        <a:latin typeface="Cambria" pitchFamily="18" charset="0"/>
                        <a:ea typeface="Cambria"/>
                        <a:cs typeface="Times New Roman"/>
                      </a:endParaRP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0" marR="0" algn="ctr">
                        <a:lnSpc>
                          <a:spcPct val="115000"/>
                        </a:lnSpc>
                        <a:spcBef>
                          <a:spcPts val="0"/>
                        </a:spcBef>
                        <a:spcAft>
                          <a:spcPts val="0"/>
                        </a:spcAft>
                      </a:pPr>
                      <a:r>
                        <a:rPr lang="en-US" sz="1600" b="1" dirty="0">
                          <a:solidFill>
                            <a:srgbClr val="FFFFFF"/>
                          </a:solidFill>
                          <a:latin typeface="Cambria" pitchFamily="18" charset="0"/>
                          <a:ea typeface="Cambria"/>
                          <a:cs typeface="Times New Roman"/>
                        </a:rPr>
                        <a:t>Experience</a:t>
                      </a:r>
                      <a:endParaRPr lang="en-US" sz="1600" dirty="0">
                        <a:latin typeface="Cambria" pitchFamily="18" charset="0"/>
                        <a:ea typeface="Cambria"/>
                        <a:cs typeface="Times New Roman"/>
                      </a:endParaRP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extLst>
                  <a:ext uri="{0D108BD9-81ED-4DB2-BD59-A6C34878D82A}">
                    <a16:rowId xmlns="" xmlns:a16="http://schemas.microsoft.com/office/drawing/2014/main" val="10000"/>
                  </a:ext>
                </a:extLst>
              </a:tr>
              <a:tr h="1478415">
                <a:tc>
                  <a:txBody>
                    <a:bodyPr/>
                    <a:lstStyle/>
                    <a:p>
                      <a:pPr marL="0" marR="0" algn="ctr">
                        <a:lnSpc>
                          <a:spcPct val="115000"/>
                        </a:lnSpc>
                        <a:spcBef>
                          <a:spcPts val="0"/>
                        </a:spcBef>
                        <a:spcAft>
                          <a:spcPts val="0"/>
                        </a:spcAft>
                      </a:pPr>
                      <a:r>
                        <a:rPr lang="en-US" sz="1600" dirty="0">
                          <a:latin typeface="Cambria" pitchFamily="18" charset="0"/>
                          <a:ea typeface="Cambria"/>
                          <a:cs typeface="Times New Roman"/>
                        </a:rPr>
                        <a:t>1</a:t>
                      </a: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15000"/>
                        </a:lnSpc>
                        <a:spcBef>
                          <a:spcPts val="0"/>
                        </a:spcBef>
                        <a:spcAft>
                          <a:spcPts val="0"/>
                        </a:spcAft>
                      </a:pPr>
                      <a:r>
                        <a:rPr lang="en-US" sz="1600" dirty="0" smtClean="0">
                          <a:latin typeface="Cambria" pitchFamily="18" charset="0"/>
                          <a:ea typeface="Cambria"/>
                          <a:cs typeface="Times New Roman"/>
                        </a:rPr>
                        <a:t>Mr. </a:t>
                      </a:r>
                      <a:r>
                        <a:rPr lang="en-US" sz="1600" dirty="0" err="1" smtClean="0">
                          <a:latin typeface="Cambria" pitchFamily="18" charset="0"/>
                          <a:ea typeface="Cambria"/>
                          <a:cs typeface="Times New Roman"/>
                        </a:rPr>
                        <a:t>Amit</a:t>
                      </a:r>
                      <a:r>
                        <a:rPr lang="en-US" sz="1600" dirty="0" smtClean="0">
                          <a:latin typeface="Cambria" pitchFamily="18" charset="0"/>
                          <a:ea typeface="Cambria"/>
                          <a:cs typeface="Times New Roman"/>
                        </a:rPr>
                        <a:t> Kumar</a:t>
                      </a:r>
                      <a:endParaRPr lang="en-US" sz="1600" dirty="0">
                        <a:latin typeface="Cambria" pitchFamily="18" charset="0"/>
                        <a:ea typeface="Cambria"/>
                        <a:cs typeface="Times New Roman"/>
                      </a:endParaRP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b="1" dirty="0" err="1">
                          <a:latin typeface="Cambria" pitchFamily="18" charset="0"/>
                          <a:ea typeface="Cambria"/>
                          <a:cs typeface="Times New Roman"/>
                        </a:rPr>
                        <a:t>Asstt</a:t>
                      </a:r>
                      <a:r>
                        <a:rPr lang="en-US" sz="1600" b="1" dirty="0">
                          <a:latin typeface="Cambria" pitchFamily="18" charset="0"/>
                          <a:ea typeface="Cambria"/>
                          <a:cs typeface="Times New Roman"/>
                        </a:rPr>
                        <a:t>. Professor</a:t>
                      </a:r>
                      <a:endParaRPr lang="en-US" sz="1600" dirty="0">
                        <a:latin typeface="Cambria" pitchFamily="18" charset="0"/>
                        <a:ea typeface="Cambria"/>
                        <a:cs typeface="Times New Roman"/>
                      </a:endParaRP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b="1" dirty="0" smtClean="0">
                          <a:latin typeface="Cambria" pitchFamily="18" charset="0"/>
                          <a:ea typeface="Cambria"/>
                          <a:cs typeface="Times New Roman"/>
                        </a:rPr>
                        <a:t>MA</a:t>
                      </a:r>
                      <a:endParaRPr lang="en-US" sz="1600" dirty="0">
                        <a:latin typeface="Cambria" pitchFamily="18" charset="0"/>
                        <a:ea typeface="Cambria"/>
                        <a:cs typeface="Times New Roman"/>
                      </a:endParaRP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dirty="0" smtClean="0">
                          <a:latin typeface="Cambria" pitchFamily="18" charset="0"/>
                          <a:ea typeface="Cambria"/>
                          <a:cs typeface="Times New Roman"/>
                        </a:rPr>
                        <a:t>2</a:t>
                      </a:r>
                      <a:endParaRPr lang="en-US" sz="1600" dirty="0">
                        <a:latin typeface="Cambria" pitchFamily="18" charset="0"/>
                        <a:ea typeface="Cambria"/>
                        <a:cs typeface="Times New Roman"/>
                      </a:endParaRPr>
                    </a:p>
                  </a:txBody>
                  <a:tcPr marL="35724" marR="35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480596642"/>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 xmlns:a16="http://schemas.microsoft.com/office/drawing/2014/main" id="{215DE7BA-F3E9-AAC9-A3D0-9786B73B5971}"/>
              </a:ext>
            </a:extLst>
          </p:cNvPr>
          <p:cNvSpPr>
            <a:spLocks noChangeArrowheads="1"/>
          </p:cNvSpPr>
          <p:nvPr/>
        </p:nvSpPr>
        <p:spPr bwMode="auto">
          <a:xfrm>
            <a:off x="3048000" y="348903"/>
            <a:ext cx="3048000" cy="393007"/>
          </a:xfrm>
          <a:prstGeom prst="rect">
            <a:avLst/>
          </a:prstGeom>
          <a:solidFill>
            <a:srgbClr val="00B0F0"/>
          </a:solidFill>
          <a:ln w="9525">
            <a:noFill/>
            <a:miter lim="800000"/>
            <a:headEnd/>
            <a:tailEnd/>
          </a:ln>
          <a:effectLst/>
        </p:spPr>
        <p:txBody>
          <a:bodyPr wrap="square" lIns="84406" tIns="42203" rIns="84406" bIns="42203" anchor="ctr">
            <a:spAutoFit/>
          </a:bodyPr>
          <a:lstStyle/>
          <a:p>
            <a:pPr algn="ctr">
              <a:defRPr/>
            </a:pPr>
            <a:r>
              <a:rPr lang="en-US" sz="2000" b="1" dirty="0">
                <a:solidFill>
                  <a:schemeClr val="bg1"/>
                </a:solidFill>
              </a:rPr>
              <a:t>Students Strength</a:t>
            </a:r>
          </a:p>
        </p:txBody>
      </p:sp>
      <p:graphicFrame>
        <p:nvGraphicFramePr>
          <p:cNvPr id="4" name="Table 3">
            <a:extLst>
              <a:ext uri="{FF2B5EF4-FFF2-40B4-BE49-F238E27FC236}">
                <a16:creationId xmlns="" xmlns:a16="http://schemas.microsoft.com/office/drawing/2014/main" id="{41A5F8C9-D0E6-B47A-04CB-6A614B82CA6A}"/>
              </a:ext>
            </a:extLst>
          </p:cNvPr>
          <p:cNvGraphicFramePr>
            <a:graphicFrameLocks noGrp="1"/>
          </p:cNvGraphicFramePr>
          <p:nvPr>
            <p:extLst>
              <p:ext uri="{D42A27DB-BD31-4B8C-83A1-F6EECF244321}">
                <p14:modId xmlns:p14="http://schemas.microsoft.com/office/powerpoint/2010/main" val="3638928359"/>
              </p:ext>
            </p:extLst>
          </p:nvPr>
        </p:nvGraphicFramePr>
        <p:xfrm>
          <a:off x="914400" y="1066800"/>
          <a:ext cx="7772399" cy="4800599"/>
        </p:xfrm>
        <a:graphic>
          <a:graphicData uri="http://schemas.openxmlformats.org/drawingml/2006/table">
            <a:tbl>
              <a:tblPr/>
              <a:tblGrid>
                <a:gridCol w="885462">
                  <a:extLst>
                    <a:ext uri="{9D8B030D-6E8A-4147-A177-3AD203B41FA5}">
                      <a16:colId xmlns="" xmlns:a16="http://schemas.microsoft.com/office/drawing/2014/main" val="20000"/>
                    </a:ext>
                  </a:extLst>
                </a:gridCol>
                <a:gridCol w="1475771">
                  <a:extLst>
                    <a:ext uri="{9D8B030D-6E8A-4147-A177-3AD203B41FA5}">
                      <a16:colId xmlns="" xmlns:a16="http://schemas.microsoft.com/office/drawing/2014/main" val="20001"/>
                    </a:ext>
                  </a:extLst>
                </a:gridCol>
                <a:gridCol w="1131426">
                  <a:extLst>
                    <a:ext uri="{9D8B030D-6E8A-4147-A177-3AD203B41FA5}">
                      <a16:colId xmlns="" xmlns:a16="http://schemas.microsoft.com/office/drawing/2014/main" val="20002"/>
                    </a:ext>
                  </a:extLst>
                </a:gridCol>
                <a:gridCol w="1082234">
                  <a:extLst>
                    <a:ext uri="{9D8B030D-6E8A-4147-A177-3AD203B41FA5}">
                      <a16:colId xmlns="" xmlns:a16="http://schemas.microsoft.com/office/drawing/2014/main" val="20003"/>
                    </a:ext>
                  </a:extLst>
                </a:gridCol>
                <a:gridCol w="1033040">
                  <a:extLst>
                    <a:ext uri="{9D8B030D-6E8A-4147-A177-3AD203B41FA5}">
                      <a16:colId xmlns="" xmlns:a16="http://schemas.microsoft.com/office/drawing/2014/main" val="20004"/>
                    </a:ext>
                  </a:extLst>
                </a:gridCol>
                <a:gridCol w="1033040">
                  <a:extLst>
                    <a:ext uri="{9D8B030D-6E8A-4147-A177-3AD203B41FA5}">
                      <a16:colId xmlns="" xmlns:a16="http://schemas.microsoft.com/office/drawing/2014/main" val="20005"/>
                    </a:ext>
                  </a:extLst>
                </a:gridCol>
                <a:gridCol w="1131426">
                  <a:extLst>
                    <a:ext uri="{9D8B030D-6E8A-4147-A177-3AD203B41FA5}">
                      <a16:colId xmlns="" xmlns:a16="http://schemas.microsoft.com/office/drawing/2014/main" val="20006"/>
                    </a:ext>
                  </a:extLst>
                </a:gridCol>
              </a:tblGrid>
              <a:tr h="879949">
                <a:tc>
                  <a:txBody>
                    <a:bodyPr/>
                    <a:lstStyle/>
                    <a:p>
                      <a:pPr marL="0" marR="0" algn="ctr">
                        <a:lnSpc>
                          <a:spcPct val="115000"/>
                        </a:lnSpc>
                        <a:spcBef>
                          <a:spcPts val="0"/>
                        </a:spcBef>
                        <a:spcAft>
                          <a:spcPts val="0"/>
                        </a:spcAft>
                      </a:pPr>
                      <a:r>
                        <a:rPr lang="en-US" sz="1400" b="1" dirty="0">
                          <a:solidFill>
                            <a:schemeClr val="tx1">
                              <a:lumMod val="75000"/>
                              <a:lumOff val="25000"/>
                            </a:schemeClr>
                          </a:solidFill>
                          <a:latin typeface="Cambria" pitchFamily="18" charset="0"/>
                          <a:ea typeface="Cambria"/>
                          <a:cs typeface="Times New Roman"/>
                        </a:rPr>
                        <a:t>Sl. No</a:t>
                      </a:r>
                      <a:endParaRPr lang="en-US" sz="1400" dirty="0">
                        <a:solidFill>
                          <a:schemeClr val="tx1">
                            <a:lumMod val="75000"/>
                            <a:lumOff val="25000"/>
                          </a:schemeClr>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solidFill>
                            <a:schemeClr val="tx1">
                              <a:lumMod val="75000"/>
                              <a:lumOff val="25000"/>
                            </a:schemeClr>
                          </a:solidFill>
                          <a:latin typeface="Cambria" pitchFamily="18" charset="0"/>
                          <a:ea typeface="Cambria"/>
                          <a:cs typeface="Times New Roman"/>
                        </a:rPr>
                        <a:t>Year</a:t>
                      </a:r>
                      <a:endParaRPr lang="en-US" sz="1000" dirty="0">
                        <a:solidFill>
                          <a:schemeClr val="tx1">
                            <a:lumMod val="75000"/>
                            <a:lumOff val="25000"/>
                          </a:schemeClr>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solidFill>
                            <a:schemeClr val="tx1">
                              <a:lumMod val="75000"/>
                              <a:lumOff val="25000"/>
                            </a:schemeClr>
                          </a:solidFill>
                          <a:latin typeface="Cambria" pitchFamily="18" charset="0"/>
                          <a:ea typeface="Cambria"/>
                          <a:cs typeface="Times New Roman"/>
                        </a:rPr>
                        <a:t>SC</a:t>
                      </a:r>
                      <a:endParaRPr lang="en-US" sz="1000" dirty="0">
                        <a:solidFill>
                          <a:schemeClr val="tx1">
                            <a:lumMod val="75000"/>
                            <a:lumOff val="25000"/>
                          </a:schemeClr>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solidFill>
                            <a:schemeClr val="tx1">
                              <a:lumMod val="75000"/>
                              <a:lumOff val="25000"/>
                            </a:schemeClr>
                          </a:solidFill>
                          <a:latin typeface="Cambria" pitchFamily="18" charset="0"/>
                          <a:ea typeface="Cambria"/>
                          <a:cs typeface="Times New Roman"/>
                        </a:rPr>
                        <a:t>ST</a:t>
                      </a:r>
                      <a:endParaRPr lang="en-US" sz="1000" dirty="0">
                        <a:solidFill>
                          <a:schemeClr val="tx1">
                            <a:lumMod val="75000"/>
                            <a:lumOff val="25000"/>
                          </a:schemeClr>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solidFill>
                            <a:schemeClr val="tx1">
                              <a:lumMod val="75000"/>
                              <a:lumOff val="25000"/>
                            </a:schemeClr>
                          </a:solidFill>
                          <a:latin typeface="Cambria" pitchFamily="18" charset="0"/>
                          <a:ea typeface="Cambria"/>
                          <a:cs typeface="Times New Roman"/>
                        </a:rPr>
                        <a:t>OBC</a:t>
                      </a:r>
                      <a:endParaRPr lang="en-US" sz="1000" dirty="0">
                        <a:solidFill>
                          <a:schemeClr val="tx1">
                            <a:lumMod val="75000"/>
                            <a:lumOff val="25000"/>
                          </a:schemeClr>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100" b="1" dirty="0">
                        <a:solidFill>
                          <a:schemeClr val="tx1">
                            <a:lumMod val="75000"/>
                            <a:lumOff val="25000"/>
                          </a:schemeClr>
                        </a:solidFill>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500" b="1" dirty="0">
                          <a:solidFill>
                            <a:schemeClr val="tx1">
                              <a:lumMod val="75000"/>
                              <a:lumOff val="25000"/>
                            </a:schemeClr>
                          </a:solidFill>
                          <a:latin typeface="Cambria" panose="02040503050406030204" pitchFamily="18" charset="0"/>
                          <a:ea typeface="Cambria" panose="02040503050406030204" pitchFamily="18" charset="0"/>
                        </a:rPr>
                        <a:t>GEN</a:t>
                      </a:r>
                    </a:p>
                    <a:p>
                      <a:pPr marL="0" marR="0" algn="ctr">
                        <a:lnSpc>
                          <a:spcPct val="115000"/>
                        </a:lnSpc>
                        <a:spcBef>
                          <a:spcPts val="0"/>
                        </a:spcBef>
                        <a:spcAft>
                          <a:spcPts val="0"/>
                        </a:spcAft>
                      </a:pPr>
                      <a:endParaRPr lang="en-US" sz="1000" dirty="0">
                        <a:solidFill>
                          <a:schemeClr val="tx1">
                            <a:lumMod val="75000"/>
                            <a:lumOff val="25000"/>
                          </a:schemeClr>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solidFill>
                            <a:schemeClr val="tx1">
                              <a:lumMod val="75000"/>
                              <a:lumOff val="25000"/>
                            </a:schemeClr>
                          </a:solidFill>
                          <a:latin typeface="Cambria" pitchFamily="18" charset="0"/>
                          <a:ea typeface="Cambria"/>
                          <a:cs typeface="Times New Roman"/>
                        </a:rPr>
                        <a:t>Total</a:t>
                      </a:r>
                      <a:endParaRPr lang="en-US" sz="1000" dirty="0">
                        <a:solidFill>
                          <a:schemeClr val="tx1">
                            <a:lumMod val="75000"/>
                            <a:lumOff val="25000"/>
                          </a:schemeClr>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0"/>
                  </a:ext>
                </a:extLst>
              </a:tr>
              <a:tr h="785432">
                <a:tc>
                  <a:txBody>
                    <a:bodyPr/>
                    <a:lstStyle/>
                    <a:p>
                      <a:pPr marL="0" marR="0" algn="ctr">
                        <a:lnSpc>
                          <a:spcPct val="115000"/>
                        </a:lnSpc>
                        <a:spcBef>
                          <a:spcPts val="0"/>
                        </a:spcBef>
                        <a:spcAft>
                          <a:spcPts val="0"/>
                        </a:spcAft>
                      </a:pPr>
                      <a:r>
                        <a:rPr lang="en-US" sz="1400" dirty="0">
                          <a:solidFill>
                            <a:schemeClr val="bg1"/>
                          </a:solidFill>
                          <a:latin typeface="Cambria" pitchFamily="18" charset="0"/>
                          <a:ea typeface="Cambria"/>
                          <a:cs typeface="Times New Roman"/>
                        </a:rPr>
                        <a:t>01</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200" dirty="0">
                          <a:solidFill>
                            <a:schemeClr val="bg1"/>
                          </a:solidFill>
                          <a:latin typeface="Cambria" pitchFamily="18" charset="0"/>
                          <a:ea typeface="Cambria"/>
                          <a:cs typeface="Times New Roman"/>
                        </a:rPr>
                        <a:t>2018-19</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smtClean="0">
                          <a:solidFill>
                            <a:schemeClr val="bg1"/>
                          </a:solidFill>
                          <a:latin typeface="Cambria" pitchFamily="18" charset="0"/>
                          <a:ea typeface="Cambria"/>
                          <a:cs typeface="Times New Roman"/>
                        </a:rPr>
                        <a:t>03</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smtClean="0">
                          <a:solidFill>
                            <a:schemeClr val="bg1"/>
                          </a:solidFill>
                          <a:latin typeface="Cambria" pitchFamily="18" charset="0"/>
                          <a:ea typeface="Cambria"/>
                          <a:cs typeface="Times New Roman"/>
                        </a:rPr>
                        <a:t>0</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smtClean="0">
                          <a:solidFill>
                            <a:schemeClr val="bg1"/>
                          </a:solidFill>
                          <a:latin typeface="Cambria" pitchFamily="18" charset="0"/>
                          <a:ea typeface="Cambria"/>
                          <a:cs typeface="Times New Roman"/>
                        </a:rPr>
                        <a:t>47</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smtClean="0">
                          <a:solidFill>
                            <a:schemeClr val="bg1"/>
                          </a:solidFill>
                          <a:latin typeface="Cambria" pitchFamily="18" charset="0"/>
                          <a:ea typeface="Cambria"/>
                          <a:cs typeface="Times New Roman"/>
                        </a:rPr>
                        <a:t>08</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smtClean="0">
                          <a:solidFill>
                            <a:schemeClr val="bg1"/>
                          </a:solidFill>
                          <a:latin typeface="Cambria" pitchFamily="18" charset="0"/>
                          <a:ea typeface="Cambria"/>
                          <a:cs typeface="Times New Roman"/>
                        </a:rPr>
                        <a:t>58</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 xmlns:a16="http://schemas.microsoft.com/office/drawing/2014/main" val="10001"/>
                  </a:ext>
                </a:extLst>
              </a:tr>
              <a:tr h="778922">
                <a:tc>
                  <a:txBody>
                    <a:bodyPr/>
                    <a:lstStyle/>
                    <a:p>
                      <a:pPr marL="0" marR="0" algn="ctr">
                        <a:lnSpc>
                          <a:spcPct val="115000"/>
                        </a:lnSpc>
                        <a:spcBef>
                          <a:spcPts val="0"/>
                        </a:spcBef>
                        <a:spcAft>
                          <a:spcPts val="0"/>
                        </a:spcAft>
                      </a:pPr>
                      <a:r>
                        <a:rPr lang="en-US" sz="1400" dirty="0">
                          <a:solidFill>
                            <a:schemeClr val="bg1"/>
                          </a:solidFill>
                          <a:latin typeface="Cambria" pitchFamily="18" charset="0"/>
                          <a:ea typeface="Cambria"/>
                          <a:cs typeface="Times New Roman"/>
                        </a:rPr>
                        <a:t>02</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200" dirty="0">
                          <a:solidFill>
                            <a:schemeClr val="bg1"/>
                          </a:solidFill>
                          <a:latin typeface="Cambria" pitchFamily="18" charset="0"/>
                          <a:ea typeface="Cambria"/>
                          <a:cs typeface="Times New Roman"/>
                        </a:rPr>
                        <a:t>2019-20</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smtClean="0">
                          <a:solidFill>
                            <a:schemeClr val="bg1"/>
                          </a:solidFill>
                          <a:latin typeface="Cambria" pitchFamily="18" charset="0"/>
                          <a:ea typeface="Cambria"/>
                          <a:cs typeface="Times New Roman"/>
                        </a:rPr>
                        <a:t>11</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smtClean="0">
                          <a:solidFill>
                            <a:schemeClr val="bg1"/>
                          </a:solidFill>
                          <a:latin typeface="Cambria" pitchFamily="18" charset="0"/>
                          <a:ea typeface="Cambria"/>
                          <a:cs typeface="Times New Roman"/>
                        </a:rPr>
                        <a:t>0</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smtClean="0">
                          <a:solidFill>
                            <a:schemeClr val="bg1"/>
                          </a:solidFill>
                          <a:latin typeface="Cambria" pitchFamily="18" charset="0"/>
                          <a:ea typeface="Cambria"/>
                          <a:cs typeface="Times New Roman"/>
                        </a:rPr>
                        <a:t>48</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smtClean="0">
                          <a:solidFill>
                            <a:schemeClr val="bg1"/>
                          </a:solidFill>
                          <a:latin typeface="Cambria" pitchFamily="18" charset="0"/>
                          <a:ea typeface="Cambria"/>
                          <a:cs typeface="Times New Roman"/>
                        </a:rPr>
                        <a:t>11</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smtClean="0">
                          <a:solidFill>
                            <a:schemeClr val="bg1"/>
                          </a:solidFill>
                          <a:latin typeface="Cambria" pitchFamily="18" charset="0"/>
                          <a:ea typeface="Cambria"/>
                          <a:cs typeface="Times New Roman"/>
                        </a:rPr>
                        <a:t>70</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 xmlns:a16="http://schemas.microsoft.com/office/drawing/2014/main" val="10002"/>
                  </a:ext>
                </a:extLst>
              </a:tr>
              <a:tr h="785432">
                <a:tc>
                  <a:txBody>
                    <a:bodyPr/>
                    <a:lstStyle/>
                    <a:p>
                      <a:pPr marL="0" marR="0" algn="ctr">
                        <a:lnSpc>
                          <a:spcPct val="115000"/>
                        </a:lnSpc>
                        <a:spcBef>
                          <a:spcPts val="0"/>
                        </a:spcBef>
                        <a:spcAft>
                          <a:spcPts val="0"/>
                        </a:spcAft>
                      </a:pPr>
                      <a:r>
                        <a:rPr lang="en-US" sz="1400" dirty="0">
                          <a:solidFill>
                            <a:schemeClr val="bg1"/>
                          </a:solidFill>
                          <a:latin typeface="Cambria" pitchFamily="18" charset="0"/>
                          <a:ea typeface="Cambria"/>
                          <a:cs typeface="Times New Roman"/>
                        </a:rPr>
                        <a:t>03</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200" dirty="0">
                          <a:solidFill>
                            <a:schemeClr val="bg1"/>
                          </a:solidFill>
                          <a:latin typeface="Cambria" pitchFamily="18" charset="0"/>
                          <a:ea typeface="Cambria"/>
                          <a:cs typeface="Times New Roman"/>
                        </a:rPr>
                        <a:t>2020-21</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300" dirty="0" smtClean="0">
                          <a:solidFill>
                            <a:schemeClr val="bg1"/>
                          </a:solidFill>
                          <a:latin typeface="Cambria" pitchFamily="18" charset="0"/>
                          <a:ea typeface="Cambria"/>
                          <a:cs typeface="Times New Roman"/>
                        </a:rPr>
                        <a:t>02</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300" dirty="0" smtClean="0">
                          <a:solidFill>
                            <a:schemeClr val="bg1"/>
                          </a:solidFill>
                          <a:latin typeface="Cambria" pitchFamily="18" charset="0"/>
                          <a:ea typeface="Cambria"/>
                          <a:cs typeface="Times New Roman"/>
                        </a:rPr>
                        <a:t>0</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300" dirty="0" smtClean="0">
                          <a:solidFill>
                            <a:schemeClr val="bg1"/>
                          </a:solidFill>
                          <a:latin typeface="Cambria" pitchFamily="18" charset="0"/>
                          <a:ea typeface="Cambria"/>
                          <a:cs typeface="Times New Roman"/>
                        </a:rPr>
                        <a:t>25</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300" dirty="0" smtClean="0">
                          <a:solidFill>
                            <a:schemeClr val="bg1"/>
                          </a:solidFill>
                          <a:latin typeface="Cambria" pitchFamily="18" charset="0"/>
                          <a:ea typeface="Cambria"/>
                          <a:cs typeface="Times New Roman"/>
                        </a:rPr>
                        <a:t>10</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1300" dirty="0" smtClean="0">
                          <a:solidFill>
                            <a:schemeClr val="bg1"/>
                          </a:solidFill>
                          <a:latin typeface="Cambria" pitchFamily="18" charset="0"/>
                          <a:ea typeface="Cambria"/>
                          <a:cs typeface="Times New Roman"/>
                        </a:rPr>
                        <a:t>37</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 xmlns:a16="http://schemas.microsoft.com/office/drawing/2014/main" val="10003"/>
                  </a:ext>
                </a:extLst>
              </a:tr>
              <a:tr h="785432">
                <a:tc>
                  <a:txBody>
                    <a:bodyPr/>
                    <a:lstStyle/>
                    <a:p>
                      <a:pPr marL="0" marR="0" algn="ctr">
                        <a:lnSpc>
                          <a:spcPct val="115000"/>
                        </a:lnSpc>
                        <a:spcBef>
                          <a:spcPts val="0"/>
                        </a:spcBef>
                        <a:spcAft>
                          <a:spcPts val="0"/>
                        </a:spcAft>
                      </a:pPr>
                      <a:r>
                        <a:rPr lang="en-US" sz="1400" dirty="0">
                          <a:solidFill>
                            <a:schemeClr val="bg1"/>
                          </a:solidFill>
                          <a:latin typeface="Cambria" pitchFamily="18" charset="0"/>
                          <a:ea typeface="Cambria"/>
                          <a:cs typeface="Times New Roman"/>
                        </a:rPr>
                        <a:t>04</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200" dirty="0">
                          <a:solidFill>
                            <a:schemeClr val="bg1"/>
                          </a:solidFill>
                          <a:latin typeface="Cambria" pitchFamily="18" charset="0"/>
                          <a:ea typeface="Cambria"/>
                          <a:cs typeface="Times New Roman"/>
                        </a:rPr>
                        <a:t>2021-22</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smtClean="0">
                          <a:solidFill>
                            <a:schemeClr val="bg1"/>
                          </a:solidFill>
                          <a:latin typeface="Cambria" pitchFamily="18" charset="0"/>
                          <a:ea typeface="Cambria"/>
                          <a:cs typeface="Times New Roman"/>
                        </a:rPr>
                        <a:t>01</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smtClean="0">
                          <a:solidFill>
                            <a:schemeClr val="bg1"/>
                          </a:solidFill>
                          <a:latin typeface="Cambria" pitchFamily="18" charset="0"/>
                          <a:ea typeface="Cambria"/>
                          <a:cs typeface="Times New Roman"/>
                        </a:rPr>
                        <a:t>0</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smtClean="0">
                          <a:solidFill>
                            <a:schemeClr val="bg1"/>
                          </a:solidFill>
                          <a:latin typeface="Cambria" pitchFamily="18" charset="0"/>
                          <a:ea typeface="Cambria"/>
                          <a:cs typeface="Times New Roman"/>
                        </a:rPr>
                        <a:t>24</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smtClean="0">
                          <a:solidFill>
                            <a:schemeClr val="bg1"/>
                          </a:solidFill>
                          <a:latin typeface="Cambria" pitchFamily="18" charset="0"/>
                          <a:ea typeface="Cambria"/>
                          <a:cs typeface="Times New Roman"/>
                        </a:rPr>
                        <a:t>09</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1300" dirty="0" smtClean="0">
                          <a:solidFill>
                            <a:schemeClr val="bg1"/>
                          </a:solidFill>
                          <a:latin typeface="Cambria" pitchFamily="18" charset="0"/>
                          <a:ea typeface="Cambria"/>
                          <a:cs typeface="Times New Roman"/>
                        </a:rPr>
                        <a:t>34</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 xmlns:a16="http://schemas.microsoft.com/office/drawing/2014/main" val="10004"/>
                  </a:ext>
                </a:extLst>
              </a:tr>
              <a:tr h="785432">
                <a:tc>
                  <a:txBody>
                    <a:bodyPr/>
                    <a:lstStyle/>
                    <a:p>
                      <a:pPr marL="0" marR="0" algn="ctr">
                        <a:lnSpc>
                          <a:spcPct val="115000"/>
                        </a:lnSpc>
                        <a:spcBef>
                          <a:spcPts val="0"/>
                        </a:spcBef>
                        <a:spcAft>
                          <a:spcPts val="0"/>
                        </a:spcAft>
                      </a:pPr>
                      <a:r>
                        <a:rPr lang="en-US" sz="1400" dirty="0">
                          <a:solidFill>
                            <a:schemeClr val="bg1"/>
                          </a:solidFill>
                          <a:latin typeface="Cambria" pitchFamily="18" charset="0"/>
                          <a:ea typeface="Cambria"/>
                          <a:cs typeface="Times New Roman"/>
                        </a:rPr>
                        <a:t>05</a:t>
                      </a: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200" dirty="0">
                          <a:solidFill>
                            <a:schemeClr val="bg1"/>
                          </a:solidFill>
                          <a:latin typeface="Cambria" pitchFamily="18" charset="0"/>
                          <a:ea typeface="Cambria"/>
                          <a:cs typeface="Times New Roman"/>
                        </a:rPr>
                        <a:t>2022-23</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smtClean="0">
                          <a:solidFill>
                            <a:schemeClr val="bg1"/>
                          </a:solidFill>
                          <a:latin typeface="Cambria" pitchFamily="18" charset="0"/>
                          <a:ea typeface="Cambria"/>
                          <a:cs typeface="Times New Roman"/>
                        </a:rPr>
                        <a:t>02</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smtClean="0">
                          <a:solidFill>
                            <a:schemeClr val="bg1"/>
                          </a:solidFill>
                          <a:latin typeface="Cambria" pitchFamily="18" charset="0"/>
                          <a:ea typeface="Cambria"/>
                          <a:cs typeface="Times New Roman"/>
                        </a:rPr>
                        <a:t>0</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smtClean="0">
                          <a:solidFill>
                            <a:schemeClr val="bg1"/>
                          </a:solidFill>
                          <a:latin typeface="Cambria" pitchFamily="18" charset="0"/>
                          <a:ea typeface="Cambria"/>
                          <a:cs typeface="Times New Roman"/>
                        </a:rPr>
                        <a:t>24</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smtClean="0">
                          <a:solidFill>
                            <a:schemeClr val="bg1"/>
                          </a:solidFill>
                          <a:latin typeface="Cambria" pitchFamily="18" charset="0"/>
                          <a:ea typeface="Cambria"/>
                          <a:cs typeface="Times New Roman"/>
                        </a:rPr>
                        <a:t>08</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1300" dirty="0" smtClean="0">
                          <a:solidFill>
                            <a:schemeClr val="bg1"/>
                          </a:solidFill>
                          <a:latin typeface="Cambria" pitchFamily="18" charset="0"/>
                          <a:ea typeface="Cambria"/>
                          <a:cs typeface="Times New Roman"/>
                        </a:rPr>
                        <a:t>34</a:t>
                      </a:r>
                      <a:endParaRPr lang="en-US" sz="1300" dirty="0">
                        <a:solidFill>
                          <a:schemeClr val="bg1"/>
                        </a:solidFill>
                        <a:latin typeface="Cambria" pitchFamily="18" charset="0"/>
                        <a:ea typeface="Cambria"/>
                        <a:cs typeface="Times New Roman"/>
                      </a:endParaRPr>
                    </a:p>
                  </a:txBody>
                  <a:tcPr marL="40044" marR="40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796294542"/>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 xmlns:a16="http://schemas.microsoft.com/office/drawing/2014/main" id="{0FF489C9-FC70-5C15-AD9A-71E26FC9456C}"/>
              </a:ext>
            </a:extLst>
          </p:cNvPr>
          <p:cNvSpPr>
            <a:spLocks noChangeArrowheads="1"/>
          </p:cNvSpPr>
          <p:nvPr/>
        </p:nvSpPr>
        <p:spPr bwMode="auto">
          <a:xfrm>
            <a:off x="3429000" y="228600"/>
            <a:ext cx="2667000" cy="393007"/>
          </a:xfrm>
          <a:prstGeom prst="rect">
            <a:avLst/>
          </a:prstGeom>
          <a:solidFill>
            <a:srgbClr val="00B0F0"/>
          </a:solidFill>
          <a:ln w="9525">
            <a:noFill/>
            <a:miter lim="800000"/>
            <a:headEnd/>
            <a:tailEnd/>
          </a:ln>
          <a:effectLst/>
        </p:spPr>
        <p:txBody>
          <a:bodyPr wrap="square" lIns="84406" tIns="42203" rIns="84406" bIns="42203" anchor="ctr">
            <a:spAutoFit/>
          </a:bodyPr>
          <a:lstStyle/>
          <a:p>
            <a:pPr algn="ctr">
              <a:defRPr/>
            </a:pPr>
            <a:r>
              <a:rPr lang="en-US" sz="2000" b="1" dirty="0">
                <a:solidFill>
                  <a:schemeClr val="bg1"/>
                </a:solidFill>
              </a:rPr>
              <a:t>Students Result</a:t>
            </a:r>
          </a:p>
        </p:txBody>
      </p:sp>
      <p:graphicFrame>
        <p:nvGraphicFramePr>
          <p:cNvPr id="4" name="Table 3">
            <a:extLst>
              <a:ext uri="{FF2B5EF4-FFF2-40B4-BE49-F238E27FC236}">
                <a16:creationId xmlns="" xmlns:a16="http://schemas.microsoft.com/office/drawing/2014/main" id="{3527EC3F-07C4-DB44-1F9E-9F9E3987AD6A}"/>
              </a:ext>
            </a:extLst>
          </p:cNvPr>
          <p:cNvGraphicFramePr>
            <a:graphicFrameLocks noGrp="1"/>
          </p:cNvGraphicFramePr>
          <p:nvPr>
            <p:extLst>
              <p:ext uri="{D42A27DB-BD31-4B8C-83A1-F6EECF244321}">
                <p14:modId xmlns:p14="http://schemas.microsoft.com/office/powerpoint/2010/main" val="1196084504"/>
              </p:ext>
            </p:extLst>
          </p:nvPr>
        </p:nvGraphicFramePr>
        <p:xfrm>
          <a:off x="685800" y="838200"/>
          <a:ext cx="7848599" cy="4876801"/>
        </p:xfrm>
        <a:graphic>
          <a:graphicData uri="http://schemas.openxmlformats.org/drawingml/2006/table">
            <a:tbl>
              <a:tblPr/>
              <a:tblGrid>
                <a:gridCol w="1217884">
                  <a:extLst>
                    <a:ext uri="{9D8B030D-6E8A-4147-A177-3AD203B41FA5}">
                      <a16:colId xmlns="" xmlns:a16="http://schemas.microsoft.com/office/drawing/2014/main" val="20000"/>
                    </a:ext>
                  </a:extLst>
                </a:gridCol>
                <a:gridCol w="2029811">
                  <a:extLst>
                    <a:ext uri="{9D8B030D-6E8A-4147-A177-3AD203B41FA5}">
                      <a16:colId xmlns="" xmlns:a16="http://schemas.microsoft.com/office/drawing/2014/main" val="20001"/>
                    </a:ext>
                  </a:extLst>
                </a:gridCol>
                <a:gridCol w="1556188">
                  <a:extLst>
                    <a:ext uri="{9D8B030D-6E8A-4147-A177-3AD203B41FA5}">
                      <a16:colId xmlns="" xmlns:a16="http://schemas.microsoft.com/office/drawing/2014/main" val="20002"/>
                    </a:ext>
                  </a:extLst>
                </a:gridCol>
                <a:gridCol w="1488528">
                  <a:extLst>
                    <a:ext uri="{9D8B030D-6E8A-4147-A177-3AD203B41FA5}">
                      <a16:colId xmlns="" xmlns:a16="http://schemas.microsoft.com/office/drawing/2014/main" val="20003"/>
                    </a:ext>
                  </a:extLst>
                </a:gridCol>
                <a:gridCol w="1556188">
                  <a:extLst>
                    <a:ext uri="{9D8B030D-6E8A-4147-A177-3AD203B41FA5}">
                      <a16:colId xmlns="" xmlns:a16="http://schemas.microsoft.com/office/drawing/2014/main" val="20006"/>
                    </a:ext>
                  </a:extLst>
                </a:gridCol>
              </a:tblGrid>
              <a:tr h="766469">
                <a:tc>
                  <a:txBody>
                    <a:bodyPr/>
                    <a:lstStyle/>
                    <a:p>
                      <a:pPr marL="0" marR="0" algn="ctr">
                        <a:lnSpc>
                          <a:spcPct val="115000"/>
                        </a:lnSpc>
                        <a:spcBef>
                          <a:spcPts val="0"/>
                        </a:spcBef>
                        <a:spcAft>
                          <a:spcPts val="0"/>
                        </a:spcAft>
                      </a:pPr>
                      <a:r>
                        <a:rPr lang="en-US" sz="1700" b="1" dirty="0">
                          <a:latin typeface="Cambria" pitchFamily="18" charset="0"/>
                          <a:ea typeface="Cambria"/>
                          <a:cs typeface="Times New Roman"/>
                        </a:rPr>
                        <a:t>Sl. No</a:t>
                      </a:r>
                      <a:endParaRPr lang="en-US" sz="1000" dirty="0">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latin typeface="Cambria" pitchFamily="18" charset="0"/>
                          <a:ea typeface="Cambria"/>
                          <a:cs typeface="Times New Roman"/>
                        </a:rPr>
                        <a:t>Year</a:t>
                      </a:r>
                      <a:endParaRPr lang="en-US" sz="1000" dirty="0">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smtClean="0">
                          <a:latin typeface="Cambria" pitchFamily="18" charset="0"/>
                          <a:ea typeface="Cambria"/>
                          <a:cs typeface="Times New Roman"/>
                        </a:rPr>
                        <a:t>Appear</a:t>
                      </a:r>
                      <a:r>
                        <a:rPr lang="en-US" sz="1700" b="1" baseline="0" dirty="0" smtClean="0">
                          <a:latin typeface="Cambria" pitchFamily="18" charset="0"/>
                          <a:ea typeface="Cambria"/>
                          <a:cs typeface="Times New Roman"/>
                        </a:rPr>
                        <a:t> </a:t>
                      </a:r>
                      <a:endParaRPr lang="en-US" sz="1000" dirty="0">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smtClean="0">
                          <a:latin typeface="Cambria" pitchFamily="18" charset="0"/>
                          <a:ea typeface="Cambria"/>
                          <a:cs typeface="Times New Roman"/>
                        </a:rPr>
                        <a:t>Passed</a:t>
                      </a:r>
                      <a:endParaRPr lang="en-US" sz="1000" dirty="0">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smtClean="0">
                          <a:latin typeface="Cambria" pitchFamily="18" charset="0"/>
                          <a:ea typeface="Cambria"/>
                          <a:cs typeface="Times New Roman"/>
                        </a:rPr>
                        <a:t>Remarks</a:t>
                      </a:r>
                      <a:endParaRPr lang="en-US" sz="1000" dirty="0">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0"/>
                  </a:ext>
                </a:extLst>
              </a:tr>
              <a:tr h="957945">
                <a:tc>
                  <a:txBody>
                    <a:bodyPr/>
                    <a:lstStyle/>
                    <a:p>
                      <a:pPr marL="0" marR="0" algn="ctr">
                        <a:lnSpc>
                          <a:spcPct val="115000"/>
                        </a:lnSpc>
                        <a:spcBef>
                          <a:spcPts val="0"/>
                        </a:spcBef>
                        <a:spcAft>
                          <a:spcPts val="0"/>
                        </a:spcAft>
                      </a:pPr>
                      <a:r>
                        <a:rPr lang="en-US" sz="2800" dirty="0">
                          <a:solidFill>
                            <a:schemeClr val="bg1"/>
                          </a:solidFill>
                          <a:latin typeface="Cambria" pitchFamily="18" charset="0"/>
                          <a:ea typeface="Cambria"/>
                          <a:cs typeface="Times New Roman"/>
                        </a:rPr>
                        <a:t>01</a:t>
                      </a: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800" dirty="0">
                          <a:solidFill>
                            <a:schemeClr val="bg1"/>
                          </a:solidFill>
                          <a:latin typeface="Cambria" pitchFamily="18" charset="0"/>
                          <a:ea typeface="Cambria"/>
                          <a:cs typeface="Times New Roman"/>
                        </a:rPr>
                        <a:t>2018-19</a:t>
                      </a: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800" dirty="0" smtClean="0">
                          <a:solidFill>
                            <a:schemeClr val="bg1"/>
                          </a:solidFill>
                          <a:latin typeface="Cambria" pitchFamily="18" charset="0"/>
                          <a:ea typeface="Cambria"/>
                          <a:cs typeface="Times New Roman"/>
                        </a:rPr>
                        <a:t>3</a:t>
                      </a:r>
                      <a:endParaRPr lang="en-US" sz="28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800" dirty="0" smtClean="0">
                          <a:solidFill>
                            <a:schemeClr val="bg1"/>
                          </a:solidFill>
                          <a:latin typeface="Cambria" pitchFamily="18" charset="0"/>
                          <a:ea typeface="Cambria"/>
                          <a:cs typeface="Times New Roman"/>
                        </a:rPr>
                        <a:t>3</a:t>
                      </a:r>
                      <a:endParaRPr lang="en-US" sz="28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endParaRPr lang="en-US" sz="28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 xmlns:a16="http://schemas.microsoft.com/office/drawing/2014/main" val="10001"/>
                  </a:ext>
                </a:extLst>
              </a:tr>
              <a:tr h="777421">
                <a:tc>
                  <a:txBody>
                    <a:bodyPr/>
                    <a:lstStyle/>
                    <a:p>
                      <a:pPr marL="0" marR="0" algn="ctr">
                        <a:lnSpc>
                          <a:spcPct val="115000"/>
                        </a:lnSpc>
                        <a:spcBef>
                          <a:spcPts val="0"/>
                        </a:spcBef>
                        <a:spcAft>
                          <a:spcPts val="0"/>
                        </a:spcAft>
                      </a:pPr>
                      <a:r>
                        <a:rPr lang="en-US" sz="2800" dirty="0">
                          <a:solidFill>
                            <a:schemeClr val="bg1"/>
                          </a:solidFill>
                          <a:latin typeface="Cambria" pitchFamily="18" charset="0"/>
                          <a:ea typeface="Cambria"/>
                          <a:cs typeface="Times New Roman"/>
                        </a:rPr>
                        <a:t>02</a:t>
                      </a: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800" dirty="0">
                          <a:solidFill>
                            <a:schemeClr val="bg1"/>
                          </a:solidFill>
                          <a:latin typeface="Cambria" pitchFamily="18" charset="0"/>
                          <a:ea typeface="Cambria"/>
                          <a:cs typeface="Times New Roman"/>
                        </a:rPr>
                        <a:t>2019-20</a:t>
                      </a: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800" dirty="0" smtClean="0">
                          <a:solidFill>
                            <a:schemeClr val="bg1"/>
                          </a:solidFill>
                          <a:latin typeface="Cambria" pitchFamily="18" charset="0"/>
                          <a:ea typeface="Cambria"/>
                          <a:cs typeface="Times New Roman"/>
                        </a:rPr>
                        <a:t>13</a:t>
                      </a:r>
                      <a:endParaRPr lang="en-US" sz="28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800" dirty="0" smtClean="0">
                          <a:solidFill>
                            <a:schemeClr val="bg1"/>
                          </a:solidFill>
                          <a:latin typeface="Cambria" pitchFamily="18" charset="0"/>
                          <a:ea typeface="Cambria"/>
                          <a:cs typeface="Times New Roman"/>
                        </a:rPr>
                        <a:t>7</a:t>
                      </a:r>
                      <a:endParaRPr lang="en-US" sz="28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endParaRPr lang="en-US" sz="28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 xmlns:a16="http://schemas.microsoft.com/office/drawing/2014/main" val="10002"/>
                  </a:ext>
                </a:extLst>
              </a:tr>
              <a:tr h="777421">
                <a:tc>
                  <a:txBody>
                    <a:bodyPr/>
                    <a:lstStyle/>
                    <a:p>
                      <a:pPr marL="0" marR="0" algn="ctr">
                        <a:lnSpc>
                          <a:spcPct val="115000"/>
                        </a:lnSpc>
                        <a:spcBef>
                          <a:spcPts val="0"/>
                        </a:spcBef>
                        <a:spcAft>
                          <a:spcPts val="0"/>
                        </a:spcAft>
                      </a:pPr>
                      <a:r>
                        <a:rPr lang="en-US" sz="2800" dirty="0">
                          <a:solidFill>
                            <a:schemeClr val="bg1"/>
                          </a:solidFill>
                          <a:latin typeface="Cambria" pitchFamily="18" charset="0"/>
                          <a:ea typeface="Cambria"/>
                          <a:cs typeface="Times New Roman"/>
                        </a:rPr>
                        <a:t>03</a:t>
                      </a: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800" dirty="0">
                          <a:solidFill>
                            <a:schemeClr val="bg1"/>
                          </a:solidFill>
                          <a:latin typeface="Cambria" pitchFamily="18" charset="0"/>
                          <a:ea typeface="Cambria"/>
                          <a:cs typeface="Times New Roman"/>
                        </a:rPr>
                        <a:t>2020-21</a:t>
                      </a: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800" dirty="0" smtClean="0">
                          <a:solidFill>
                            <a:schemeClr val="bg1"/>
                          </a:solidFill>
                          <a:latin typeface="Cambria" pitchFamily="18" charset="0"/>
                          <a:ea typeface="Cambria"/>
                          <a:cs typeface="Times New Roman"/>
                        </a:rPr>
                        <a:t>4</a:t>
                      </a:r>
                      <a:endParaRPr lang="en-US" sz="28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800" dirty="0" smtClean="0">
                          <a:solidFill>
                            <a:schemeClr val="bg1"/>
                          </a:solidFill>
                          <a:latin typeface="Cambria" pitchFamily="18" charset="0"/>
                          <a:ea typeface="Cambria"/>
                          <a:cs typeface="Times New Roman"/>
                        </a:rPr>
                        <a:t>2</a:t>
                      </a:r>
                      <a:endParaRPr lang="en-US" sz="28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endParaRPr lang="en-US" sz="28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 xmlns:a16="http://schemas.microsoft.com/office/drawing/2014/main" val="10003"/>
                  </a:ext>
                </a:extLst>
              </a:tr>
              <a:tr h="820124">
                <a:tc>
                  <a:txBody>
                    <a:bodyPr/>
                    <a:lstStyle/>
                    <a:p>
                      <a:pPr marL="0" marR="0" algn="ctr">
                        <a:lnSpc>
                          <a:spcPct val="115000"/>
                        </a:lnSpc>
                        <a:spcBef>
                          <a:spcPts val="0"/>
                        </a:spcBef>
                        <a:spcAft>
                          <a:spcPts val="0"/>
                        </a:spcAft>
                      </a:pPr>
                      <a:r>
                        <a:rPr lang="en-US" sz="2800" dirty="0">
                          <a:solidFill>
                            <a:schemeClr val="bg1"/>
                          </a:solidFill>
                          <a:latin typeface="Cambria" pitchFamily="18" charset="0"/>
                          <a:ea typeface="Cambria"/>
                          <a:cs typeface="Times New Roman"/>
                        </a:rPr>
                        <a:t>04</a:t>
                      </a: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800" dirty="0">
                          <a:solidFill>
                            <a:schemeClr val="bg1"/>
                          </a:solidFill>
                          <a:latin typeface="Cambria" pitchFamily="18" charset="0"/>
                          <a:ea typeface="Cambria"/>
                          <a:cs typeface="Times New Roman"/>
                        </a:rPr>
                        <a:t>2021-22</a:t>
                      </a: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800" dirty="0" smtClean="0">
                          <a:solidFill>
                            <a:schemeClr val="bg1"/>
                          </a:solidFill>
                          <a:latin typeface="Cambria" pitchFamily="18" charset="0"/>
                          <a:ea typeface="Cambria"/>
                          <a:cs typeface="Times New Roman"/>
                        </a:rPr>
                        <a:t>27</a:t>
                      </a:r>
                      <a:endParaRPr lang="en-US" sz="28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800" dirty="0" smtClean="0">
                          <a:solidFill>
                            <a:schemeClr val="bg1"/>
                          </a:solidFill>
                          <a:latin typeface="Cambria" pitchFamily="18" charset="0"/>
                          <a:ea typeface="Cambria"/>
                          <a:cs typeface="Times New Roman"/>
                        </a:rPr>
                        <a:t>18</a:t>
                      </a:r>
                      <a:endParaRPr lang="en-US" sz="28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endParaRPr lang="en-US" sz="28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 xmlns:a16="http://schemas.microsoft.com/office/drawing/2014/main" val="10004"/>
                  </a:ext>
                </a:extLst>
              </a:tr>
              <a:tr h="777421">
                <a:tc>
                  <a:txBody>
                    <a:bodyPr/>
                    <a:lstStyle/>
                    <a:p>
                      <a:pPr marL="0" marR="0" algn="ctr">
                        <a:lnSpc>
                          <a:spcPct val="115000"/>
                        </a:lnSpc>
                        <a:spcBef>
                          <a:spcPts val="0"/>
                        </a:spcBef>
                        <a:spcAft>
                          <a:spcPts val="0"/>
                        </a:spcAft>
                      </a:pPr>
                      <a:r>
                        <a:rPr lang="en-US" sz="2800" dirty="0">
                          <a:solidFill>
                            <a:schemeClr val="bg1"/>
                          </a:solidFill>
                          <a:latin typeface="Cambria" pitchFamily="18" charset="0"/>
                          <a:ea typeface="Cambria"/>
                          <a:cs typeface="Times New Roman"/>
                        </a:rPr>
                        <a:t>05</a:t>
                      </a: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800" dirty="0">
                          <a:solidFill>
                            <a:schemeClr val="bg1"/>
                          </a:solidFill>
                          <a:latin typeface="Cambria" pitchFamily="18" charset="0"/>
                          <a:ea typeface="Cambria"/>
                          <a:cs typeface="Times New Roman"/>
                        </a:rPr>
                        <a:t>2022-23</a:t>
                      </a: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800" dirty="0" smtClean="0">
                          <a:solidFill>
                            <a:schemeClr val="bg1"/>
                          </a:solidFill>
                          <a:latin typeface="Cambria" pitchFamily="18" charset="0"/>
                          <a:ea typeface="Cambria"/>
                          <a:cs typeface="Times New Roman"/>
                        </a:rPr>
                        <a:t>45</a:t>
                      </a:r>
                      <a:endParaRPr lang="en-US" sz="28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800" dirty="0" smtClean="0">
                          <a:solidFill>
                            <a:schemeClr val="bg1"/>
                          </a:solidFill>
                          <a:latin typeface="Cambria" pitchFamily="18" charset="0"/>
                          <a:ea typeface="Cambria"/>
                          <a:cs typeface="Times New Roman"/>
                        </a:rPr>
                        <a:t>36</a:t>
                      </a:r>
                      <a:endParaRPr lang="en-US" sz="28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endParaRPr lang="en-US" sz="28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250271014"/>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 xmlns:a16="http://schemas.microsoft.com/office/drawing/2014/main" id="{0FF489C9-FC70-5C15-AD9A-71E26FC9456C}"/>
              </a:ext>
            </a:extLst>
          </p:cNvPr>
          <p:cNvSpPr>
            <a:spLocks noChangeArrowheads="1"/>
          </p:cNvSpPr>
          <p:nvPr/>
        </p:nvSpPr>
        <p:spPr bwMode="auto">
          <a:xfrm>
            <a:off x="3429000" y="228600"/>
            <a:ext cx="2667000" cy="393007"/>
          </a:xfrm>
          <a:prstGeom prst="rect">
            <a:avLst/>
          </a:prstGeom>
          <a:solidFill>
            <a:srgbClr val="00B0F0"/>
          </a:solidFill>
          <a:ln w="9525">
            <a:noFill/>
            <a:miter lim="800000"/>
            <a:headEnd/>
            <a:tailEnd/>
          </a:ln>
          <a:effectLst/>
        </p:spPr>
        <p:txBody>
          <a:bodyPr wrap="square" lIns="84406" tIns="42203" rIns="84406" bIns="42203" anchor="ctr">
            <a:spAutoFit/>
          </a:bodyPr>
          <a:lstStyle/>
          <a:p>
            <a:pPr algn="ctr">
              <a:defRPr/>
            </a:pPr>
            <a:r>
              <a:rPr lang="en-US" sz="2000" b="1" dirty="0" smtClean="0">
                <a:solidFill>
                  <a:schemeClr val="bg1"/>
                </a:solidFill>
              </a:rPr>
              <a:t>Highest Score</a:t>
            </a:r>
            <a:endParaRPr lang="en-US" sz="2000" b="1" dirty="0">
              <a:solidFill>
                <a:schemeClr val="bg1"/>
              </a:solidFill>
            </a:endParaRPr>
          </a:p>
        </p:txBody>
      </p:sp>
      <p:graphicFrame>
        <p:nvGraphicFramePr>
          <p:cNvPr id="4" name="Table 3">
            <a:extLst>
              <a:ext uri="{FF2B5EF4-FFF2-40B4-BE49-F238E27FC236}">
                <a16:creationId xmlns="" xmlns:a16="http://schemas.microsoft.com/office/drawing/2014/main" id="{3527EC3F-07C4-DB44-1F9E-9F9E3987AD6A}"/>
              </a:ext>
            </a:extLst>
          </p:cNvPr>
          <p:cNvGraphicFramePr>
            <a:graphicFrameLocks noGrp="1"/>
          </p:cNvGraphicFramePr>
          <p:nvPr>
            <p:extLst>
              <p:ext uri="{D42A27DB-BD31-4B8C-83A1-F6EECF244321}">
                <p14:modId xmlns:p14="http://schemas.microsoft.com/office/powerpoint/2010/main" val="1399576446"/>
              </p:ext>
            </p:extLst>
          </p:nvPr>
        </p:nvGraphicFramePr>
        <p:xfrm>
          <a:off x="533401" y="831175"/>
          <a:ext cx="7848600" cy="5747748"/>
        </p:xfrm>
        <a:graphic>
          <a:graphicData uri="http://schemas.openxmlformats.org/drawingml/2006/table">
            <a:tbl>
              <a:tblPr/>
              <a:tblGrid>
                <a:gridCol w="1217884">
                  <a:extLst>
                    <a:ext uri="{9D8B030D-6E8A-4147-A177-3AD203B41FA5}">
                      <a16:colId xmlns="" xmlns:a16="http://schemas.microsoft.com/office/drawing/2014/main" val="20000"/>
                    </a:ext>
                  </a:extLst>
                </a:gridCol>
                <a:gridCol w="2029811">
                  <a:extLst>
                    <a:ext uri="{9D8B030D-6E8A-4147-A177-3AD203B41FA5}">
                      <a16:colId xmlns="" xmlns:a16="http://schemas.microsoft.com/office/drawing/2014/main" val="20001"/>
                    </a:ext>
                  </a:extLst>
                </a:gridCol>
                <a:gridCol w="1556188">
                  <a:extLst>
                    <a:ext uri="{9D8B030D-6E8A-4147-A177-3AD203B41FA5}">
                      <a16:colId xmlns="" xmlns:a16="http://schemas.microsoft.com/office/drawing/2014/main" val="20002"/>
                    </a:ext>
                  </a:extLst>
                </a:gridCol>
                <a:gridCol w="1488529">
                  <a:extLst>
                    <a:ext uri="{9D8B030D-6E8A-4147-A177-3AD203B41FA5}">
                      <a16:colId xmlns="" xmlns:a16="http://schemas.microsoft.com/office/drawing/2014/main" val="20003"/>
                    </a:ext>
                  </a:extLst>
                </a:gridCol>
                <a:gridCol w="1556188">
                  <a:extLst>
                    <a:ext uri="{9D8B030D-6E8A-4147-A177-3AD203B41FA5}">
                      <a16:colId xmlns="" xmlns:a16="http://schemas.microsoft.com/office/drawing/2014/main" val="20006"/>
                    </a:ext>
                  </a:extLst>
                </a:gridCol>
              </a:tblGrid>
              <a:tr h="738232">
                <a:tc>
                  <a:txBody>
                    <a:bodyPr/>
                    <a:lstStyle/>
                    <a:p>
                      <a:pPr marL="0" marR="0" algn="ctr">
                        <a:lnSpc>
                          <a:spcPct val="115000"/>
                        </a:lnSpc>
                        <a:spcBef>
                          <a:spcPts val="0"/>
                        </a:spcBef>
                        <a:spcAft>
                          <a:spcPts val="0"/>
                        </a:spcAft>
                      </a:pPr>
                      <a:r>
                        <a:rPr lang="en-US" sz="1700" b="1" dirty="0">
                          <a:latin typeface="Cambria" pitchFamily="18" charset="0"/>
                          <a:ea typeface="Cambria"/>
                          <a:cs typeface="Times New Roman"/>
                        </a:rPr>
                        <a:t>Sl. No</a:t>
                      </a:r>
                      <a:endParaRPr lang="en-US" sz="1000" dirty="0">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a:latin typeface="Cambria" pitchFamily="18" charset="0"/>
                          <a:ea typeface="Cambria"/>
                          <a:cs typeface="Times New Roman"/>
                        </a:rPr>
                        <a:t>Year</a:t>
                      </a:r>
                      <a:endParaRPr lang="en-US" sz="1000" dirty="0">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smtClean="0">
                          <a:latin typeface="Cambria" pitchFamily="18" charset="0"/>
                          <a:ea typeface="Cambria"/>
                          <a:cs typeface="Times New Roman"/>
                        </a:rPr>
                        <a:t>Name of the student</a:t>
                      </a:r>
                      <a:endParaRPr lang="en-US" sz="1000" dirty="0">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smtClean="0">
                          <a:latin typeface="Cambria" pitchFamily="18" charset="0"/>
                          <a:ea typeface="Cambria"/>
                          <a:cs typeface="Times New Roman"/>
                        </a:rPr>
                        <a:t>CGPA</a:t>
                      </a:r>
                      <a:endParaRPr lang="en-US" sz="1000" dirty="0">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700" b="1" dirty="0" smtClean="0">
                          <a:latin typeface="Cambria" pitchFamily="18" charset="0"/>
                          <a:ea typeface="Cambria"/>
                          <a:cs typeface="Times New Roman"/>
                        </a:rPr>
                        <a:t>Remarks</a:t>
                      </a:r>
                      <a:endParaRPr lang="en-US" sz="1000" dirty="0">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0"/>
                  </a:ext>
                </a:extLst>
              </a:tr>
              <a:tr h="922656">
                <a:tc>
                  <a:txBody>
                    <a:bodyPr/>
                    <a:lstStyle/>
                    <a:p>
                      <a:pPr marL="0" marR="0" algn="ctr">
                        <a:lnSpc>
                          <a:spcPct val="115000"/>
                        </a:lnSpc>
                        <a:spcBef>
                          <a:spcPts val="0"/>
                        </a:spcBef>
                        <a:spcAft>
                          <a:spcPts val="0"/>
                        </a:spcAft>
                      </a:pPr>
                      <a:r>
                        <a:rPr lang="en-US" sz="2000" dirty="0">
                          <a:solidFill>
                            <a:schemeClr val="bg1"/>
                          </a:solidFill>
                          <a:latin typeface="Cambria" pitchFamily="18" charset="0"/>
                          <a:ea typeface="Cambria"/>
                          <a:cs typeface="Times New Roman"/>
                        </a:rPr>
                        <a:t>01</a:t>
                      </a: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000" dirty="0">
                          <a:solidFill>
                            <a:schemeClr val="bg1"/>
                          </a:solidFill>
                          <a:latin typeface="Cambria" pitchFamily="18" charset="0"/>
                          <a:ea typeface="Cambria"/>
                          <a:cs typeface="Times New Roman"/>
                        </a:rPr>
                        <a:t>2018-19</a:t>
                      </a: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000" dirty="0" err="1" smtClean="0">
                          <a:solidFill>
                            <a:schemeClr val="bg1"/>
                          </a:solidFill>
                          <a:latin typeface="Cambria" pitchFamily="18" charset="0"/>
                          <a:ea typeface="Cambria"/>
                          <a:cs typeface="Times New Roman"/>
                        </a:rPr>
                        <a:t>Soni</a:t>
                      </a:r>
                      <a:r>
                        <a:rPr lang="en-US" sz="2000" dirty="0" smtClean="0">
                          <a:solidFill>
                            <a:schemeClr val="bg1"/>
                          </a:solidFill>
                          <a:latin typeface="Cambria" pitchFamily="18" charset="0"/>
                          <a:ea typeface="Cambria"/>
                          <a:cs typeface="Times New Roman"/>
                        </a:rPr>
                        <a:t> </a:t>
                      </a:r>
                      <a:r>
                        <a:rPr lang="en-US" sz="2000" dirty="0" err="1" smtClean="0">
                          <a:solidFill>
                            <a:schemeClr val="bg1"/>
                          </a:solidFill>
                          <a:latin typeface="Cambria" pitchFamily="18" charset="0"/>
                          <a:ea typeface="Cambria"/>
                          <a:cs typeface="Times New Roman"/>
                        </a:rPr>
                        <a:t>Kumari</a:t>
                      </a:r>
                      <a:endParaRPr lang="en-US" sz="20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000" dirty="0" smtClean="0">
                          <a:solidFill>
                            <a:schemeClr val="bg1"/>
                          </a:solidFill>
                          <a:latin typeface="Cambria" pitchFamily="18" charset="0"/>
                          <a:ea typeface="Cambria"/>
                          <a:cs typeface="Times New Roman"/>
                        </a:rPr>
                        <a:t>6.53</a:t>
                      </a:r>
                      <a:endParaRPr lang="en-US" sz="20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000" dirty="0" smtClean="0">
                          <a:solidFill>
                            <a:schemeClr val="bg1"/>
                          </a:solidFill>
                          <a:latin typeface="Cambria" pitchFamily="18" charset="0"/>
                          <a:ea typeface="Cambria"/>
                          <a:cs typeface="Times New Roman"/>
                        </a:rPr>
                        <a:t>College Topper</a:t>
                      </a:r>
                      <a:endParaRPr lang="en-US" sz="20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 xmlns:a16="http://schemas.microsoft.com/office/drawing/2014/main" val="10001"/>
                  </a:ext>
                </a:extLst>
              </a:tr>
              <a:tr h="996234">
                <a:tc>
                  <a:txBody>
                    <a:bodyPr/>
                    <a:lstStyle/>
                    <a:p>
                      <a:pPr marL="0" marR="0" algn="ctr">
                        <a:lnSpc>
                          <a:spcPct val="115000"/>
                        </a:lnSpc>
                        <a:spcBef>
                          <a:spcPts val="0"/>
                        </a:spcBef>
                        <a:spcAft>
                          <a:spcPts val="0"/>
                        </a:spcAft>
                      </a:pPr>
                      <a:r>
                        <a:rPr lang="en-US" sz="2000" dirty="0">
                          <a:solidFill>
                            <a:schemeClr val="bg1"/>
                          </a:solidFill>
                          <a:latin typeface="Cambria" pitchFamily="18" charset="0"/>
                          <a:ea typeface="Cambria"/>
                          <a:cs typeface="Times New Roman"/>
                        </a:rPr>
                        <a:t>02</a:t>
                      </a: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000" dirty="0">
                          <a:solidFill>
                            <a:schemeClr val="bg1"/>
                          </a:solidFill>
                          <a:latin typeface="Cambria" pitchFamily="18" charset="0"/>
                          <a:ea typeface="Cambria"/>
                          <a:cs typeface="Times New Roman"/>
                        </a:rPr>
                        <a:t>2019-20</a:t>
                      </a: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000" dirty="0" err="1" smtClean="0">
                          <a:solidFill>
                            <a:schemeClr val="bg1"/>
                          </a:solidFill>
                          <a:latin typeface="Cambria" pitchFamily="18" charset="0"/>
                          <a:ea typeface="Cambria"/>
                          <a:cs typeface="Times New Roman"/>
                        </a:rPr>
                        <a:t>Sneha</a:t>
                      </a:r>
                      <a:r>
                        <a:rPr lang="en-US" sz="2000" dirty="0" smtClean="0">
                          <a:solidFill>
                            <a:schemeClr val="bg1"/>
                          </a:solidFill>
                          <a:latin typeface="Cambria" pitchFamily="18" charset="0"/>
                          <a:ea typeface="Cambria"/>
                          <a:cs typeface="Times New Roman"/>
                        </a:rPr>
                        <a:t> </a:t>
                      </a:r>
                      <a:r>
                        <a:rPr lang="en-US" sz="2000" dirty="0" err="1" smtClean="0">
                          <a:solidFill>
                            <a:schemeClr val="bg1"/>
                          </a:solidFill>
                          <a:latin typeface="Cambria" pitchFamily="18" charset="0"/>
                          <a:ea typeface="Cambria"/>
                          <a:cs typeface="Times New Roman"/>
                        </a:rPr>
                        <a:t>Sinha</a:t>
                      </a:r>
                      <a:endParaRPr lang="en-US" sz="20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000" dirty="0" smtClean="0">
                          <a:solidFill>
                            <a:schemeClr val="bg1"/>
                          </a:solidFill>
                          <a:latin typeface="Cambria" pitchFamily="18" charset="0"/>
                          <a:ea typeface="Cambria"/>
                          <a:cs typeface="Times New Roman"/>
                        </a:rPr>
                        <a:t>7.43</a:t>
                      </a:r>
                      <a:endParaRPr lang="en-US" sz="20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smtClean="0">
                          <a:solidFill>
                            <a:schemeClr val="bg1"/>
                          </a:solidFill>
                          <a:latin typeface="Cambria" pitchFamily="18" charset="0"/>
                          <a:ea typeface="Cambria"/>
                          <a:cs typeface="Times New Roman"/>
                        </a:rPr>
                        <a:t>College Topper</a:t>
                      </a:r>
                    </a:p>
                    <a:p>
                      <a:pPr marL="0" marR="0" algn="ctr">
                        <a:lnSpc>
                          <a:spcPct val="115000"/>
                        </a:lnSpc>
                        <a:spcBef>
                          <a:spcPts val="0"/>
                        </a:spcBef>
                        <a:spcAft>
                          <a:spcPts val="0"/>
                        </a:spcAft>
                      </a:pPr>
                      <a:endParaRPr lang="en-US" sz="20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 xmlns:a16="http://schemas.microsoft.com/office/drawing/2014/main" val="10002"/>
                  </a:ext>
                </a:extLst>
              </a:tr>
              <a:tr h="996234">
                <a:tc>
                  <a:txBody>
                    <a:bodyPr/>
                    <a:lstStyle/>
                    <a:p>
                      <a:pPr marL="0" marR="0" algn="ctr">
                        <a:lnSpc>
                          <a:spcPct val="115000"/>
                        </a:lnSpc>
                        <a:spcBef>
                          <a:spcPts val="0"/>
                        </a:spcBef>
                        <a:spcAft>
                          <a:spcPts val="0"/>
                        </a:spcAft>
                      </a:pPr>
                      <a:r>
                        <a:rPr lang="en-US" sz="2000" dirty="0">
                          <a:solidFill>
                            <a:schemeClr val="bg1"/>
                          </a:solidFill>
                          <a:latin typeface="Cambria" pitchFamily="18" charset="0"/>
                          <a:ea typeface="Cambria"/>
                          <a:cs typeface="Times New Roman"/>
                        </a:rPr>
                        <a:t>03</a:t>
                      </a: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000" dirty="0">
                          <a:solidFill>
                            <a:schemeClr val="bg1"/>
                          </a:solidFill>
                          <a:latin typeface="Cambria" pitchFamily="18" charset="0"/>
                          <a:ea typeface="Cambria"/>
                          <a:cs typeface="Times New Roman"/>
                        </a:rPr>
                        <a:t>2020-21</a:t>
                      </a: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000" dirty="0" err="1" smtClean="0">
                          <a:solidFill>
                            <a:schemeClr val="bg1"/>
                          </a:solidFill>
                          <a:latin typeface="Cambria" pitchFamily="18" charset="0"/>
                          <a:ea typeface="Cambria"/>
                          <a:cs typeface="Times New Roman"/>
                        </a:rPr>
                        <a:t>Ratnesh</a:t>
                      </a:r>
                      <a:r>
                        <a:rPr lang="en-US" sz="2000" baseline="0" dirty="0" smtClean="0">
                          <a:solidFill>
                            <a:schemeClr val="bg1"/>
                          </a:solidFill>
                          <a:latin typeface="Cambria" pitchFamily="18" charset="0"/>
                          <a:ea typeface="Cambria"/>
                          <a:cs typeface="Times New Roman"/>
                        </a:rPr>
                        <a:t> Kr. Saw</a:t>
                      </a:r>
                      <a:endParaRPr lang="en-US" sz="20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lnSpc>
                          <a:spcPct val="115000"/>
                        </a:lnSpc>
                        <a:spcBef>
                          <a:spcPts val="0"/>
                        </a:spcBef>
                        <a:spcAft>
                          <a:spcPts val="0"/>
                        </a:spcAft>
                      </a:pPr>
                      <a:r>
                        <a:rPr lang="en-US" sz="2000" dirty="0" smtClean="0">
                          <a:solidFill>
                            <a:schemeClr val="bg1"/>
                          </a:solidFill>
                          <a:latin typeface="Cambria" pitchFamily="18" charset="0"/>
                          <a:ea typeface="Cambria"/>
                          <a:cs typeface="Times New Roman"/>
                        </a:rPr>
                        <a:t>7.46</a:t>
                      </a:r>
                      <a:endParaRPr lang="en-US" sz="20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smtClean="0">
                          <a:solidFill>
                            <a:schemeClr val="bg1"/>
                          </a:solidFill>
                          <a:latin typeface="Cambria" pitchFamily="18" charset="0"/>
                          <a:ea typeface="Cambria"/>
                          <a:cs typeface="Times New Roman"/>
                        </a:rPr>
                        <a:t>College Topper</a:t>
                      </a:r>
                    </a:p>
                    <a:p>
                      <a:pPr marL="0" marR="0" algn="ctr">
                        <a:lnSpc>
                          <a:spcPct val="115000"/>
                        </a:lnSpc>
                        <a:spcBef>
                          <a:spcPts val="0"/>
                        </a:spcBef>
                        <a:spcAft>
                          <a:spcPts val="0"/>
                        </a:spcAft>
                      </a:pPr>
                      <a:endParaRPr lang="en-US" sz="20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 xmlns:a16="http://schemas.microsoft.com/office/drawing/2014/main" val="10003"/>
                  </a:ext>
                </a:extLst>
              </a:tr>
              <a:tr h="996234">
                <a:tc>
                  <a:txBody>
                    <a:bodyPr/>
                    <a:lstStyle/>
                    <a:p>
                      <a:pPr marL="0" marR="0" algn="ctr">
                        <a:lnSpc>
                          <a:spcPct val="115000"/>
                        </a:lnSpc>
                        <a:spcBef>
                          <a:spcPts val="0"/>
                        </a:spcBef>
                        <a:spcAft>
                          <a:spcPts val="0"/>
                        </a:spcAft>
                      </a:pPr>
                      <a:r>
                        <a:rPr lang="en-US" sz="2000" dirty="0">
                          <a:solidFill>
                            <a:schemeClr val="bg1"/>
                          </a:solidFill>
                          <a:latin typeface="Cambria" pitchFamily="18" charset="0"/>
                          <a:ea typeface="Cambria"/>
                          <a:cs typeface="Times New Roman"/>
                        </a:rPr>
                        <a:t>04</a:t>
                      </a: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000" dirty="0">
                          <a:solidFill>
                            <a:schemeClr val="bg1"/>
                          </a:solidFill>
                          <a:latin typeface="Cambria" pitchFamily="18" charset="0"/>
                          <a:ea typeface="Cambria"/>
                          <a:cs typeface="Times New Roman"/>
                        </a:rPr>
                        <a:t>2021-22</a:t>
                      </a: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000" dirty="0" err="1" smtClean="0">
                          <a:solidFill>
                            <a:schemeClr val="bg1"/>
                          </a:solidFill>
                          <a:latin typeface="Cambria" pitchFamily="18" charset="0"/>
                          <a:ea typeface="Cambria"/>
                          <a:cs typeface="Times New Roman"/>
                        </a:rPr>
                        <a:t>Anand</a:t>
                      </a:r>
                      <a:r>
                        <a:rPr lang="en-US" sz="2000" dirty="0" smtClean="0">
                          <a:solidFill>
                            <a:schemeClr val="bg1"/>
                          </a:solidFill>
                          <a:latin typeface="Cambria" pitchFamily="18" charset="0"/>
                          <a:ea typeface="Cambria"/>
                          <a:cs typeface="Times New Roman"/>
                        </a:rPr>
                        <a:t> Kumar</a:t>
                      </a:r>
                      <a:endParaRPr lang="en-US" sz="20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algn="ctr">
                        <a:lnSpc>
                          <a:spcPct val="115000"/>
                        </a:lnSpc>
                        <a:spcBef>
                          <a:spcPts val="0"/>
                        </a:spcBef>
                        <a:spcAft>
                          <a:spcPts val="0"/>
                        </a:spcAft>
                      </a:pPr>
                      <a:r>
                        <a:rPr lang="en-US" sz="2000" dirty="0" smtClean="0">
                          <a:solidFill>
                            <a:schemeClr val="bg1"/>
                          </a:solidFill>
                          <a:latin typeface="Cambria" pitchFamily="18" charset="0"/>
                          <a:ea typeface="Cambria"/>
                          <a:cs typeface="Times New Roman"/>
                        </a:rPr>
                        <a:t>7.16</a:t>
                      </a:r>
                      <a:endParaRPr lang="en-US" sz="20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smtClean="0">
                          <a:solidFill>
                            <a:schemeClr val="bg1"/>
                          </a:solidFill>
                          <a:latin typeface="Cambria" pitchFamily="18" charset="0"/>
                          <a:ea typeface="Cambria"/>
                          <a:cs typeface="Times New Roman"/>
                        </a:rPr>
                        <a:t>College Topper</a:t>
                      </a:r>
                    </a:p>
                    <a:p>
                      <a:pPr marL="0" marR="0" algn="ctr">
                        <a:lnSpc>
                          <a:spcPct val="115000"/>
                        </a:lnSpc>
                        <a:spcBef>
                          <a:spcPts val="0"/>
                        </a:spcBef>
                        <a:spcAft>
                          <a:spcPts val="0"/>
                        </a:spcAft>
                      </a:pPr>
                      <a:endParaRPr lang="en-US" sz="20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 xmlns:a16="http://schemas.microsoft.com/office/drawing/2014/main" val="10004"/>
                  </a:ext>
                </a:extLst>
              </a:tr>
              <a:tr h="996234">
                <a:tc>
                  <a:txBody>
                    <a:bodyPr/>
                    <a:lstStyle/>
                    <a:p>
                      <a:pPr marL="0" marR="0" algn="ctr">
                        <a:lnSpc>
                          <a:spcPct val="115000"/>
                        </a:lnSpc>
                        <a:spcBef>
                          <a:spcPts val="0"/>
                        </a:spcBef>
                        <a:spcAft>
                          <a:spcPts val="0"/>
                        </a:spcAft>
                      </a:pPr>
                      <a:r>
                        <a:rPr lang="en-US" sz="2000" dirty="0">
                          <a:solidFill>
                            <a:schemeClr val="bg1"/>
                          </a:solidFill>
                          <a:latin typeface="Cambria" pitchFamily="18" charset="0"/>
                          <a:ea typeface="Cambria"/>
                          <a:cs typeface="Times New Roman"/>
                        </a:rPr>
                        <a:t>05</a:t>
                      </a: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000" dirty="0">
                          <a:solidFill>
                            <a:schemeClr val="bg1"/>
                          </a:solidFill>
                          <a:latin typeface="Cambria" pitchFamily="18" charset="0"/>
                          <a:ea typeface="Cambria"/>
                          <a:cs typeface="Times New Roman"/>
                        </a:rPr>
                        <a:t>2022-23</a:t>
                      </a: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000" dirty="0" err="1" smtClean="0">
                          <a:solidFill>
                            <a:schemeClr val="bg1"/>
                          </a:solidFill>
                          <a:latin typeface="Cambria" pitchFamily="18" charset="0"/>
                          <a:ea typeface="Cambria"/>
                          <a:cs typeface="Times New Roman"/>
                        </a:rPr>
                        <a:t>Jigyasa</a:t>
                      </a:r>
                      <a:r>
                        <a:rPr lang="en-US" sz="2000" dirty="0" smtClean="0">
                          <a:solidFill>
                            <a:schemeClr val="bg1"/>
                          </a:solidFill>
                          <a:latin typeface="Cambria" pitchFamily="18" charset="0"/>
                          <a:ea typeface="Cambria"/>
                          <a:cs typeface="Times New Roman"/>
                        </a:rPr>
                        <a:t> Singh</a:t>
                      </a:r>
                      <a:endParaRPr lang="en-US" sz="20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ct val="115000"/>
                        </a:lnSpc>
                        <a:spcBef>
                          <a:spcPts val="0"/>
                        </a:spcBef>
                        <a:spcAft>
                          <a:spcPts val="0"/>
                        </a:spcAft>
                      </a:pPr>
                      <a:r>
                        <a:rPr lang="en-US" sz="2000" dirty="0" smtClean="0">
                          <a:solidFill>
                            <a:schemeClr val="bg1"/>
                          </a:solidFill>
                          <a:latin typeface="Cambria" pitchFamily="18" charset="0"/>
                          <a:ea typeface="Cambria"/>
                          <a:cs typeface="Times New Roman"/>
                        </a:rPr>
                        <a:t>7.51</a:t>
                      </a:r>
                      <a:endParaRPr lang="en-US" sz="20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dirty="0" smtClean="0">
                          <a:solidFill>
                            <a:schemeClr val="bg1"/>
                          </a:solidFill>
                          <a:latin typeface="Cambria" pitchFamily="18" charset="0"/>
                          <a:ea typeface="Cambria"/>
                          <a:cs typeface="Times New Roman"/>
                        </a:rPr>
                        <a:t>College Topper</a:t>
                      </a:r>
                    </a:p>
                    <a:p>
                      <a:pPr marL="0" marR="0" algn="ctr">
                        <a:lnSpc>
                          <a:spcPct val="115000"/>
                        </a:lnSpc>
                        <a:spcBef>
                          <a:spcPts val="0"/>
                        </a:spcBef>
                        <a:spcAft>
                          <a:spcPts val="0"/>
                        </a:spcAft>
                      </a:pPr>
                      <a:endParaRPr lang="en-US" sz="2000" dirty="0">
                        <a:solidFill>
                          <a:schemeClr val="bg1"/>
                        </a:solidFill>
                        <a:latin typeface="Cambria" pitchFamily="18" charset="0"/>
                        <a:ea typeface="Cambria"/>
                        <a:cs typeface="Times New Roman"/>
                      </a:endParaRPr>
                    </a:p>
                  </a:txBody>
                  <a:tcPr marL="40046" marR="40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408402412"/>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sz="quarter" idx="1"/>
          </p:nvPr>
        </p:nvSpPr>
        <p:spPr/>
        <p:txBody>
          <a:bodyPr/>
          <a:lstStyle/>
          <a:p>
            <a:r>
              <a:rPr lang="en-US" dirty="0" smtClean="0"/>
              <a:t>Historical background of commerce</a:t>
            </a:r>
          </a:p>
          <a:p>
            <a:r>
              <a:rPr lang="en-US" dirty="0" smtClean="0"/>
              <a:t>Objectives of </a:t>
            </a:r>
            <a:r>
              <a:rPr lang="en-US" smtClean="0"/>
              <a:t>business  </a:t>
            </a:r>
            <a:endParaRPr lang="en-US" dirty="0" smtClean="0"/>
          </a:p>
          <a:p>
            <a:r>
              <a:rPr lang="en-US" dirty="0" smtClean="0"/>
              <a:t>Classification of business activities.</a:t>
            </a:r>
          </a:p>
          <a:p>
            <a:endParaRPr lang="en-US" dirty="0"/>
          </a:p>
        </p:txBody>
      </p:sp>
      <p:pic>
        <p:nvPicPr>
          <p:cNvPr id="2050" name="Picture 2"/>
          <p:cNvPicPr>
            <a:picLocks noChangeAspect="1" noChangeArrowheads="1"/>
          </p:cNvPicPr>
          <p:nvPr/>
        </p:nvPicPr>
        <p:blipFill>
          <a:blip r:embed="rId2"/>
          <a:srcRect/>
          <a:stretch>
            <a:fillRect/>
          </a:stretch>
        </p:blipFill>
        <p:spPr bwMode="auto">
          <a:xfrm>
            <a:off x="685800" y="104775"/>
            <a:ext cx="1981200" cy="11906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6096000" y="2895600"/>
            <a:ext cx="2752725" cy="16573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09600" y="4267200"/>
            <a:ext cx="2466975" cy="16002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Hardcover</Template>
  <TotalTime>326</TotalTime>
  <Words>1312</Words>
  <Application>Microsoft Office PowerPoint</Application>
  <PresentationFormat>On-screen Show (4:3)</PresentationFormat>
  <Paragraphs>311</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Equity</vt:lpstr>
      <vt:lpstr>JHUMRI TELAIYA COMMERCE COLLEGE</vt:lpstr>
      <vt:lpstr>Department of Commerce</vt:lpstr>
      <vt:lpstr>PowerPoint Presentation</vt:lpstr>
      <vt:lpstr>PERSONAL PROFILE</vt:lpstr>
      <vt:lpstr>Faculty</vt:lpstr>
      <vt:lpstr>PowerPoint Presentation</vt:lpstr>
      <vt:lpstr>PowerPoint Presentation</vt:lpstr>
      <vt:lpstr>PowerPoint Presentation</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Commerce</dc:title>
  <dc:creator>Admin</dc:creator>
  <cp:lastModifiedBy>Dell</cp:lastModifiedBy>
  <cp:revision>63</cp:revision>
  <dcterms:created xsi:type="dcterms:W3CDTF">2020-08-27T05:39:30Z</dcterms:created>
  <dcterms:modified xsi:type="dcterms:W3CDTF">2025-06-08T11:41:49Z</dcterms:modified>
</cp:coreProperties>
</file>