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9" r:id="rId3"/>
    <p:sldId id="258" r:id="rId4"/>
    <p:sldId id="297" r:id="rId5"/>
    <p:sldId id="298" r:id="rId6"/>
    <p:sldId id="299" r:id="rId7"/>
    <p:sldId id="259" r:id="rId8"/>
    <p:sldId id="257" r:id="rId9"/>
    <p:sldId id="295" r:id="rId10"/>
    <p:sldId id="273" r:id="rId11"/>
    <p:sldId id="275" r:id="rId12"/>
    <p:sldId id="280" r:id="rId13"/>
    <p:sldId id="281" r:id="rId14"/>
    <p:sldId id="282" r:id="rId15"/>
    <p:sldId id="28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E7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220" autoAdjust="0"/>
  </p:normalViewPr>
  <p:slideViewPr>
    <p:cSldViewPr>
      <p:cViewPr varScale="1">
        <p:scale>
          <a:sx n="77" d="100"/>
          <a:sy n="77" d="100"/>
        </p:scale>
        <p:origin x="1618" y="43"/>
      </p:cViewPr>
      <p:guideLst>
        <p:guide orient="horz" pos="2160"/>
        <p:guide pos="2880"/>
      </p:guideLst>
    </p:cSldViewPr>
  </p:slideViewPr>
  <p:outlineViewPr>
    <p:cViewPr>
      <p:scale>
        <a:sx n="33" d="100"/>
        <a:sy n="33" d="100"/>
      </p:scale>
      <p:origin x="0" y="5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84CAD9-1E0F-4E27-877D-0B232AB12C05}" type="datetimeFigureOut">
              <a:rPr lang="en-US" smtClean="0"/>
              <a:pPr/>
              <a:t>6/8/2025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1AEE4-AF94-4CD8-A9CE-77565B08CADC}" type="slidenum">
              <a:rPr lang="en-US" smtClean="0"/>
              <a:pPr/>
              <a:t>‹#›</a:t>
            </a:fld>
            <a:endParaRPr lang="en-US"/>
          </a:p>
        </p:txBody>
      </p:sp>
    </p:spTree>
    <p:extLst>
      <p:ext uri="{BB962C8B-B14F-4D97-AF65-F5344CB8AC3E}">
        <p14:creationId xmlns:p14="http://schemas.microsoft.com/office/powerpoint/2010/main" val="353889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41AEE4-AF94-4CD8-A9CE-77565B08CAD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66049B-7237-4105-BF31-7405C5E568F6}" type="datetime1">
              <a:rPr lang="en-US" smtClean="0"/>
              <a:pPr/>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0DA132-4871-444D-B9FB-8B227BA63448}" type="slidenum">
              <a:rPr lang="en-US" smtClean="0"/>
              <a:pPr/>
              <a:t>‹#›</a:t>
            </a:fld>
            <a:endParaRPr lang="en-US" dirty="0"/>
          </a:p>
        </p:txBody>
      </p:sp>
    </p:spTree>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C562C5-E881-469A-BC7C-5915F2C42D6D}" type="datetime1">
              <a:rPr lang="en-US" smtClean="0"/>
              <a:pPr/>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0DA132-4871-444D-B9FB-8B227BA63448}" type="slidenum">
              <a:rPr lang="en-US" smtClean="0"/>
              <a:pPr/>
              <a:t>‹#›</a:t>
            </a:fld>
            <a:endParaRPr lang="en-US" dirty="0"/>
          </a:p>
        </p:txBody>
      </p:sp>
    </p:spTree>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E4620E-84E5-45A1-8D3C-DADBE7A4392C}" type="datetime1">
              <a:rPr lang="en-US" smtClean="0"/>
              <a:pPr/>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0DA132-4871-444D-B9FB-8B227BA63448}" type="slidenum">
              <a:rPr lang="en-US" smtClean="0"/>
              <a:pPr/>
              <a:t>‹#›</a:t>
            </a:fld>
            <a:endParaRPr lang="en-US" dirty="0"/>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17352A-5602-4965-A523-9947EA3C0F3F}" type="datetime1">
              <a:rPr lang="en-US" smtClean="0"/>
              <a:pPr/>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0DA132-4871-444D-B9FB-8B227BA63448}" type="slidenum">
              <a:rPr lang="en-US" smtClean="0"/>
              <a:pPr/>
              <a:t>‹#›</a:t>
            </a:fld>
            <a:endParaRPr lang="en-US" dirty="0"/>
          </a:p>
        </p:txBody>
      </p:sp>
    </p:spTree>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933ACD-44E1-43CC-9FE8-A12DE20FE84B}" type="datetime1">
              <a:rPr lang="en-US" smtClean="0"/>
              <a:pPr/>
              <a:t>6/8/2025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0DA132-4871-444D-B9FB-8B227BA63448}" type="slidenum">
              <a:rPr lang="en-US" smtClean="0"/>
              <a:pPr/>
              <a:t>‹#›</a:t>
            </a:fld>
            <a:endParaRPr lang="en-US" dirty="0"/>
          </a:p>
        </p:txBody>
      </p:sp>
    </p:spTree>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3299CA-3512-4C5F-9AE1-E0C6F6747743}" type="datetime1">
              <a:rPr lang="en-US" smtClean="0"/>
              <a:pPr/>
              <a:t>6/8/2025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0DA132-4871-444D-B9FB-8B227BA63448}" type="slidenum">
              <a:rPr lang="en-US" smtClean="0"/>
              <a:pPr/>
              <a:t>‹#›</a:t>
            </a:fld>
            <a:endParaRPr lang="en-US" dirty="0"/>
          </a:p>
        </p:txBody>
      </p:sp>
    </p:spTree>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5A298-2434-4B93-8F1B-7FCB94937BB2}" type="datetime1">
              <a:rPr lang="en-US" smtClean="0"/>
              <a:pPr/>
              <a:t>6/8/2025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0DA132-4871-444D-B9FB-8B227BA63448}" type="slidenum">
              <a:rPr lang="en-US" smtClean="0"/>
              <a:pPr/>
              <a:t>‹#›</a:t>
            </a:fld>
            <a:endParaRPr lang="en-US" dirty="0"/>
          </a:p>
        </p:txBody>
      </p:sp>
    </p:spTree>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0DF50C-F170-4B5E-87AF-BE57EE0DED8F}" type="datetime1">
              <a:rPr lang="en-US" smtClean="0"/>
              <a:pPr/>
              <a:t>6/8/2025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0DA132-4871-444D-B9FB-8B227BA63448}" type="slidenum">
              <a:rPr lang="en-US" smtClean="0"/>
              <a:pPr/>
              <a:t>‹#›</a:t>
            </a:fld>
            <a:endParaRPr lang="en-US" dirty="0"/>
          </a:p>
        </p:txBody>
      </p:sp>
    </p:spTree>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D5A1D-2E45-49A3-A212-235993D01628}" type="datetime1">
              <a:rPr lang="en-US" smtClean="0"/>
              <a:pPr/>
              <a:t>6/8/2025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0DA132-4871-444D-B9FB-8B227BA63448}" type="slidenum">
              <a:rPr lang="en-US" smtClean="0"/>
              <a:pPr/>
              <a:t>‹#›</a:t>
            </a:fld>
            <a:endParaRPr lang="en-US" dirty="0"/>
          </a:p>
        </p:txBody>
      </p:sp>
    </p:spTree>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55975-8786-4847-816C-FCE95F98A706}" type="datetime1">
              <a:rPr lang="en-US" smtClean="0"/>
              <a:pPr/>
              <a:t>6/8/2025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0DA132-4871-444D-B9FB-8B227BA63448}" type="slidenum">
              <a:rPr lang="en-US" smtClean="0"/>
              <a:pPr/>
              <a:t>‹#›</a:t>
            </a:fld>
            <a:endParaRPr lang="en-US" dirty="0"/>
          </a:p>
        </p:txBody>
      </p:sp>
    </p:spTree>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6AAB3-34D7-43E3-B4D4-967A592B5AD8}" type="datetime1">
              <a:rPr lang="en-US" smtClean="0"/>
              <a:pPr/>
              <a:t>6/8/2025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0DA132-4871-444D-B9FB-8B227BA63448}" type="slidenum">
              <a:rPr lang="en-US" smtClean="0"/>
              <a:pPr/>
              <a:t>‹#›</a:t>
            </a:fld>
            <a:endParaRPr lang="en-US" dirty="0"/>
          </a:p>
        </p:txBody>
      </p:sp>
    </p:spTree>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100000">
              <a:schemeClr val="accent4">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D0ED1-EA66-4C1F-B7B2-DC0B93922A29}" type="datetime1">
              <a:rPr lang="en-US" smtClean="0"/>
              <a:pPr/>
              <a:t>6/8/2025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DA132-4871-444D-B9FB-8B227BA6344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0DA132-4871-444D-B9FB-8B227BA63448}" type="slidenum">
              <a:rPr lang="en-US" smtClean="0"/>
              <a:pPr/>
              <a:t>1</a:t>
            </a:fld>
            <a:endParaRPr lang="en-US" dirty="0"/>
          </a:p>
        </p:txBody>
      </p:sp>
      <p:sp>
        <p:nvSpPr>
          <p:cNvPr id="2" name="Title 1"/>
          <p:cNvSpPr>
            <a:spLocks noGrp="1"/>
          </p:cNvSpPr>
          <p:nvPr>
            <p:ph type="ctrTitle"/>
          </p:nvPr>
        </p:nvSpPr>
        <p:spPr>
          <a:xfrm>
            <a:off x="152400" y="486263"/>
            <a:ext cx="8915400" cy="1142999"/>
          </a:xfrm>
        </p:spPr>
        <p:txBody>
          <a:bodyPr>
            <a:noAutofit/>
          </a:bodyPr>
          <a:lstStyle/>
          <a:p>
            <a:br>
              <a:rPr lang="en-US" sz="3600" b="1" dirty="0">
                <a:solidFill>
                  <a:srgbClr val="FFFF00"/>
                </a:solidFill>
              </a:rPr>
            </a:br>
            <a:r>
              <a:rPr lang="en-US" sz="3200" b="1" dirty="0">
                <a:solidFill>
                  <a:srgbClr val="00FE73"/>
                </a:solidFill>
              </a:rPr>
              <a:t> </a:t>
            </a:r>
            <a:r>
              <a:rPr lang="en-US" sz="4000" b="1" dirty="0">
                <a:solidFill>
                  <a:srgbClr val="00FE73"/>
                </a:solidFill>
              </a:rPr>
              <a:t>JHUMRI TELAIYA COMMERCE COLLEGE</a:t>
            </a:r>
            <a:br>
              <a:rPr lang="en-US" sz="3200" b="1" dirty="0">
                <a:solidFill>
                  <a:srgbClr val="00FE73"/>
                </a:solidFill>
              </a:rPr>
            </a:br>
            <a:br>
              <a:rPr lang="en-US" sz="3200" b="1" dirty="0">
                <a:solidFill>
                  <a:srgbClr val="00FE73"/>
                </a:solidFill>
              </a:rPr>
            </a:br>
            <a:r>
              <a:rPr lang="en-US" sz="2000" b="1" dirty="0">
                <a:solidFill>
                  <a:srgbClr val="00FE73"/>
                </a:solidFill>
              </a:rPr>
              <a:t> DEPARTMENT OF ENGLISH </a:t>
            </a:r>
            <a:br>
              <a:rPr lang="en-US" sz="4800" b="1" dirty="0">
                <a:solidFill>
                  <a:srgbClr val="FFFF00"/>
                </a:solidFill>
              </a:rPr>
            </a:br>
            <a:br>
              <a:rPr lang="en-US" sz="2000" b="1" dirty="0">
                <a:solidFill>
                  <a:srgbClr val="FFFF00"/>
                </a:solidFill>
              </a:rPr>
            </a:br>
            <a:br>
              <a:rPr lang="en-US" sz="2000" dirty="0">
                <a:solidFill>
                  <a:srgbClr val="FFFF00"/>
                </a:solidFill>
              </a:rPr>
            </a:br>
            <a:endParaRPr lang="en-US" sz="1800" b="1" dirty="0">
              <a:solidFill>
                <a:srgbClr val="00FE73"/>
              </a:solidFill>
            </a:endParaRPr>
          </a:p>
        </p:txBody>
      </p:sp>
      <p:pic>
        <p:nvPicPr>
          <p:cNvPr id="1026" name="Picture 2" descr="C:\Users\Dell\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63969"/>
            <a:ext cx="8610600" cy="3686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5550144"/>
            <a:ext cx="8305800" cy="1142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3600" b="1" dirty="0">
                <a:solidFill>
                  <a:srgbClr val="FFFF00"/>
                </a:solidFill>
              </a:rPr>
            </a:br>
            <a:r>
              <a:rPr lang="en-US" sz="3600" b="1" dirty="0">
                <a:solidFill>
                  <a:srgbClr val="FFFF00"/>
                </a:solidFill>
              </a:rPr>
              <a:t>HEARTY WELCOME TO NAAC PEER TEAM</a:t>
            </a:r>
            <a:br>
              <a:rPr lang="en-US" sz="2000" b="1" dirty="0">
                <a:solidFill>
                  <a:srgbClr val="FFFF00"/>
                </a:solidFill>
              </a:rPr>
            </a:br>
            <a:br>
              <a:rPr lang="en-US" sz="2000" dirty="0">
                <a:solidFill>
                  <a:srgbClr val="FFFF00"/>
                </a:solidFill>
              </a:rPr>
            </a:br>
            <a:endParaRPr lang="en-US" sz="1800" b="1" dirty="0">
              <a:solidFill>
                <a:srgbClr val="00FE73"/>
              </a:solidFill>
            </a:endParaRPr>
          </a:p>
        </p:txBody>
      </p:sp>
    </p:spTree>
  </p:cSld>
  <p:clrMapOvr>
    <a:masterClrMapping/>
  </p:clrMapOvr>
  <p:transition spd="med">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ACTIVITIES CONDUCTED BY ENGLISH DEPARTMENT</a:t>
            </a:r>
          </a:p>
        </p:txBody>
      </p:sp>
      <p:sp>
        <p:nvSpPr>
          <p:cNvPr id="3" name="Content Placeholder 2"/>
          <p:cNvSpPr>
            <a:spLocks noGrp="1"/>
          </p:cNvSpPr>
          <p:nvPr>
            <p:ph idx="1"/>
          </p:nvPr>
        </p:nvSpPr>
        <p:spPr>
          <a:xfrm>
            <a:off x="0" y="1371600"/>
            <a:ext cx="9144000" cy="5562600"/>
          </a:xfrm>
        </p:spPr>
        <p:txBody>
          <a:bodyPr>
            <a:normAutofit/>
          </a:bodyPr>
          <a:lstStyle/>
          <a:p>
            <a:pPr algn="just"/>
            <a:r>
              <a:rPr lang="en-US" sz="2000" dirty="0"/>
              <a:t>	</a:t>
            </a:r>
            <a:r>
              <a:rPr lang="en-US" dirty="0"/>
              <a:t>The department conducted the following 	activities. </a:t>
            </a:r>
          </a:p>
          <a:p>
            <a:pPr algn="just"/>
            <a:r>
              <a:rPr lang="en-US" dirty="0"/>
              <a:t>	Workshop on Communicative English</a:t>
            </a:r>
          </a:p>
          <a:p>
            <a:pPr algn="just"/>
            <a:r>
              <a:rPr lang="en-US" dirty="0"/>
              <a:t> 	The Dept. has conducted various activities to 	impart knowledge and skill to rural students.</a:t>
            </a:r>
          </a:p>
          <a:p>
            <a:pPr algn="just"/>
            <a:r>
              <a:rPr lang="en-US" dirty="0"/>
              <a:t>	 An essay writing competition to improve the 	writing skill of the 	students.</a:t>
            </a:r>
          </a:p>
          <a:p>
            <a:pPr algn="just"/>
            <a:r>
              <a:rPr lang="en-US" dirty="0"/>
              <a:t>	Guest Lecture arranged. Topic: Teaching English 	for rural students</a:t>
            </a:r>
            <a:r>
              <a:rPr lang="en-US" sz="2000" dirty="0"/>
              <a:t>.      </a:t>
            </a:r>
          </a:p>
          <a:p>
            <a:pPr marL="457200" indent="-457200">
              <a:buNone/>
            </a:pPr>
            <a:r>
              <a:rPr lang="en-US" sz="2000" dirty="0"/>
              <a:t>	</a:t>
            </a:r>
          </a:p>
        </p:txBody>
      </p:sp>
      <p:sp>
        <p:nvSpPr>
          <p:cNvPr id="4" name="Slide Number Placeholder 3"/>
          <p:cNvSpPr>
            <a:spLocks noGrp="1"/>
          </p:cNvSpPr>
          <p:nvPr>
            <p:ph type="sldNum" sz="quarter" idx="12"/>
          </p:nvPr>
        </p:nvSpPr>
        <p:spPr/>
        <p:txBody>
          <a:bodyPr/>
          <a:lstStyle/>
          <a:p>
            <a:fld id="{880DA132-4871-444D-B9FB-8B227BA63448}" type="slidenum">
              <a:rPr lang="en-US" smtClean="0"/>
              <a:pPr/>
              <a:t>10</a:t>
            </a:fld>
            <a:endParaRPr lang="en-US" dirty="0"/>
          </a:p>
        </p:txBody>
      </p:sp>
    </p:spTree>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BEST PRACTICES OF THE DEPARTMENT OF ENGLISH</a:t>
            </a:r>
          </a:p>
        </p:txBody>
      </p:sp>
      <p:sp>
        <p:nvSpPr>
          <p:cNvPr id="3" name="Content Placeholder 2"/>
          <p:cNvSpPr>
            <a:spLocks noGrp="1"/>
          </p:cNvSpPr>
          <p:nvPr>
            <p:ph idx="1"/>
          </p:nvPr>
        </p:nvSpPr>
        <p:spPr>
          <a:xfrm>
            <a:off x="0" y="1447800"/>
            <a:ext cx="9144000" cy="5410200"/>
          </a:xfrm>
        </p:spPr>
        <p:txBody>
          <a:bodyPr/>
          <a:lstStyle/>
          <a:p>
            <a:pPr marL="514350" indent="-514350" algn="just"/>
            <a:r>
              <a:rPr lang="en-US" dirty="0"/>
              <a:t>Donating books to library.</a:t>
            </a:r>
          </a:p>
          <a:p>
            <a:pPr marL="514350" indent="-514350" algn="just"/>
            <a:r>
              <a:rPr lang="en-US" dirty="0"/>
              <a:t>Distributing English magazines to the students.</a:t>
            </a:r>
          </a:p>
          <a:p>
            <a:pPr marL="514350" indent="-514350" algn="just"/>
            <a:r>
              <a:rPr lang="en-US" dirty="0"/>
              <a:t>Providing counseling to the students.</a:t>
            </a:r>
          </a:p>
          <a:p>
            <a:pPr marL="914400" lvl="1" indent="-514350"/>
            <a:r>
              <a:rPr lang="en-US" dirty="0"/>
              <a:t>Academic counseling.</a:t>
            </a:r>
          </a:p>
          <a:p>
            <a:pPr marL="914400" lvl="1" indent="-514350"/>
            <a:r>
              <a:rPr lang="en-US" dirty="0"/>
              <a:t>Career counseling.           		</a:t>
            </a:r>
          </a:p>
        </p:txBody>
      </p:sp>
      <p:sp>
        <p:nvSpPr>
          <p:cNvPr id="4" name="Slide Number Placeholder 3"/>
          <p:cNvSpPr>
            <a:spLocks noGrp="1"/>
          </p:cNvSpPr>
          <p:nvPr>
            <p:ph type="sldNum" sz="quarter" idx="12"/>
          </p:nvPr>
        </p:nvSpPr>
        <p:spPr/>
        <p:txBody>
          <a:bodyPr/>
          <a:lstStyle/>
          <a:p>
            <a:fld id="{880DA132-4871-444D-B9FB-8B227BA63448}" type="slidenum">
              <a:rPr lang="en-US" smtClean="0"/>
              <a:pPr/>
              <a:t>11</a:t>
            </a:fld>
            <a:endParaRPr lang="en-US" dirty="0"/>
          </a:p>
        </p:txBody>
      </p:sp>
    </p:spTree>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INNOVATIVE METHODS </a:t>
            </a:r>
            <a:b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OF TEACHING </a:t>
            </a:r>
          </a:p>
        </p:txBody>
      </p:sp>
      <p:sp>
        <p:nvSpPr>
          <p:cNvPr id="3" name="Content Placeholder 2"/>
          <p:cNvSpPr>
            <a:spLocks noGrp="1"/>
          </p:cNvSpPr>
          <p:nvPr>
            <p:ph idx="1"/>
          </p:nvPr>
        </p:nvSpPr>
        <p:spPr>
          <a:xfrm>
            <a:off x="152400" y="1371600"/>
            <a:ext cx="8686800" cy="4800600"/>
          </a:xfrm>
        </p:spPr>
        <p:txBody>
          <a:bodyPr>
            <a:normAutofit fontScale="92500" lnSpcReduction="20000"/>
          </a:bodyPr>
          <a:lstStyle/>
          <a:p>
            <a:pPr marL="514350" indent="-514350"/>
            <a:r>
              <a:rPr lang="en-US" dirty="0"/>
              <a:t>Pre-reading activities and exercises.</a:t>
            </a:r>
          </a:p>
          <a:p>
            <a:pPr marL="514350" indent="-514350"/>
            <a:r>
              <a:rPr lang="en-US" dirty="0"/>
              <a:t>Brain storming.</a:t>
            </a:r>
          </a:p>
          <a:p>
            <a:pPr marL="514350" indent="-514350"/>
            <a:r>
              <a:rPr lang="en-US" dirty="0"/>
              <a:t>Peer assisted learning.</a:t>
            </a:r>
          </a:p>
          <a:p>
            <a:pPr marL="514350" indent="-514350"/>
            <a:r>
              <a:rPr lang="en-US" dirty="0"/>
              <a:t>Students seminars.</a:t>
            </a:r>
          </a:p>
          <a:p>
            <a:pPr marL="514350" indent="-514350"/>
            <a:r>
              <a:rPr lang="en-US" dirty="0"/>
              <a:t>Group discussions</a:t>
            </a:r>
          </a:p>
          <a:p>
            <a:pPr marL="514350" indent="-514350"/>
            <a:r>
              <a:rPr lang="en-US" dirty="0"/>
              <a:t>Motivating comprehensive reading.</a:t>
            </a:r>
          </a:p>
          <a:p>
            <a:pPr marL="514350" indent="-514350"/>
            <a:r>
              <a:rPr lang="en-US" dirty="0"/>
              <a:t>Group learning.</a:t>
            </a:r>
          </a:p>
          <a:p>
            <a:pPr marL="514350" indent="-514350"/>
            <a:r>
              <a:rPr lang="en-US" dirty="0"/>
              <a:t>Identifying slow learners / performers and provide extra guidance and study material through remedial coaching.</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880DA132-4871-444D-B9FB-8B227BA63448}" type="slidenum">
              <a:rPr lang="en-US" smtClean="0"/>
              <a:pPr/>
              <a:t>12</a:t>
            </a:fld>
            <a:endParaRPr lang="en-US" dirty="0"/>
          </a:p>
        </p:txBody>
      </p:sp>
    </p:spTree>
  </p:cSld>
  <p:clrMapOvr>
    <a:masterClrMapping/>
  </p:clrMapOvr>
  <p:transition spd="med">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FUTURE PLANS</a:t>
            </a:r>
          </a:p>
        </p:txBody>
      </p:sp>
      <p:sp>
        <p:nvSpPr>
          <p:cNvPr id="3" name="Content Placeholder 2"/>
          <p:cNvSpPr>
            <a:spLocks noGrp="1"/>
          </p:cNvSpPr>
          <p:nvPr>
            <p:ph idx="1"/>
          </p:nvPr>
        </p:nvSpPr>
        <p:spPr>
          <a:xfrm>
            <a:off x="152400" y="914400"/>
            <a:ext cx="8763000" cy="5410200"/>
          </a:xfrm>
        </p:spPr>
        <p:txBody>
          <a:bodyPr>
            <a:normAutofit fontScale="92500" lnSpcReduction="10000"/>
          </a:bodyPr>
          <a:lstStyle/>
          <a:p>
            <a:pPr marL="514350" indent="-514350" algn="just"/>
            <a:r>
              <a:rPr lang="en-US" dirty="0"/>
              <a:t>Developing the language lab to improve the communication skills among rural students.</a:t>
            </a:r>
          </a:p>
          <a:p>
            <a:pPr marL="514350" indent="-514350" algn="just"/>
            <a:r>
              <a:rPr lang="en-US" dirty="0"/>
              <a:t>Setting up separate placement cell for the department of English to guide students regarding Job opportunities.</a:t>
            </a:r>
          </a:p>
          <a:p>
            <a:pPr marL="514350" indent="-514350" algn="just"/>
            <a:r>
              <a:rPr lang="en-US" dirty="0"/>
              <a:t>MOU (memorandum of understanding) with RIE(Regional Institute of English) and sending rural students for special training and exposure.</a:t>
            </a:r>
          </a:p>
          <a:p>
            <a:pPr marL="514350" indent="-514350" algn="just"/>
            <a:r>
              <a:rPr lang="en-US" dirty="0"/>
              <a:t>Conducting add-on courses and certificate courses in interview skills, writing skills and communicative skills.</a:t>
            </a:r>
          </a:p>
          <a:p>
            <a:pPr marL="514350" indent="-514350" algn="just"/>
            <a:r>
              <a:rPr lang="en-US" dirty="0"/>
              <a:t>To organize National level workshop.</a:t>
            </a:r>
          </a:p>
        </p:txBody>
      </p:sp>
      <p:sp>
        <p:nvSpPr>
          <p:cNvPr id="4" name="Slide Number Placeholder 3"/>
          <p:cNvSpPr>
            <a:spLocks noGrp="1"/>
          </p:cNvSpPr>
          <p:nvPr>
            <p:ph type="sldNum" sz="quarter" idx="12"/>
          </p:nvPr>
        </p:nvSpPr>
        <p:spPr/>
        <p:txBody>
          <a:bodyPr/>
          <a:lstStyle/>
          <a:p>
            <a:fld id="{880DA132-4871-444D-B9FB-8B227BA63448}" type="slidenum">
              <a:rPr lang="en-US" smtClean="0"/>
              <a:pPr/>
              <a:t>13</a:t>
            </a:fld>
            <a:endParaRPr lang="en-US" dirty="0"/>
          </a:p>
        </p:txBody>
      </p:sp>
    </p:spTree>
  </p:cSld>
  <p:clrMapOvr>
    <a:masterClrMapping/>
  </p:clrMapOvr>
  <p:transition spd="med">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SWOC</a:t>
            </a:r>
          </a:p>
        </p:txBody>
      </p:sp>
      <p:sp>
        <p:nvSpPr>
          <p:cNvPr id="3" name="Content Placeholder 2"/>
          <p:cNvSpPr>
            <a:spLocks noGrp="1"/>
          </p:cNvSpPr>
          <p:nvPr>
            <p:ph idx="1"/>
          </p:nvPr>
        </p:nvSpPr>
        <p:spPr>
          <a:xfrm>
            <a:off x="152400" y="762000"/>
            <a:ext cx="8534400" cy="6096000"/>
          </a:xfrm>
        </p:spPr>
        <p:txBody>
          <a:bodyPr>
            <a:normAutofit fontScale="55000" lnSpcReduction="20000"/>
          </a:bodyPr>
          <a:lstStyle/>
          <a:p>
            <a:pPr>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STRENGTH</a:t>
            </a:r>
          </a:p>
          <a:p>
            <a:pPr algn="just"/>
            <a:r>
              <a:rPr lang="en-US" dirty="0"/>
              <a:t>Experienced and dedicated staff.</a:t>
            </a:r>
          </a:p>
          <a:p>
            <a:pPr algn="just"/>
            <a:r>
              <a:rPr lang="en-US" dirty="0"/>
              <a:t>Department conducts certificate course and remedial classes.</a:t>
            </a:r>
          </a:p>
          <a:p>
            <a:pPr algn="just"/>
            <a:r>
              <a:rPr lang="en-US" dirty="0"/>
              <a:t>Good collection of books in the library.</a:t>
            </a:r>
          </a:p>
          <a:p>
            <a:pPr algn="just">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WEAKNESS</a:t>
            </a:r>
          </a:p>
          <a:p>
            <a:pPr algn="just"/>
            <a:r>
              <a:rPr lang="en-US" dirty="0"/>
              <a:t>Most of the students are from rural background with poor communication skills </a:t>
            </a:r>
          </a:p>
          <a:p>
            <a:pPr algn="just"/>
            <a:r>
              <a:rPr lang="en-US" dirty="0"/>
              <a:t>The students do not have basic knowledge of English.</a:t>
            </a:r>
          </a:p>
          <a:p>
            <a:pPr algn="just"/>
            <a:r>
              <a:rPr lang="en-US" dirty="0"/>
              <a:t>Most of them are 1</a:t>
            </a:r>
            <a:r>
              <a:rPr lang="en-US" baseline="30000" dirty="0"/>
              <a:t>st</a:t>
            </a:r>
            <a:r>
              <a:rPr lang="en-US" dirty="0"/>
              <a:t> generation learners.</a:t>
            </a:r>
          </a:p>
          <a:p>
            <a:pPr algn="just"/>
            <a:r>
              <a:rPr lang="en-US" dirty="0"/>
              <a:t>Lack of feeder colleges with quality English output.</a:t>
            </a:r>
          </a:p>
          <a:p>
            <a:pPr algn="just">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OPPORTUNITIES</a:t>
            </a:r>
          </a:p>
          <a:p>
            <a:pPr algn="just"/>
            <a:r>
              <a:rPr lang="en-US" dirty="0"/>
              <a:t>Scope  for employment  in every sector.</a:t>
            </a:r>
          </a:p>
          <a:p>
            <a:pPr algn="just"/>
            <a:r>
              <a:rPr lang="en-US" dirty="0"/>
              <a:t>Compulsory in competitive exam.</a:t>
            </a:r>
          </a:p>
          <a:p>
            <a:pPr algn="just"/>
            <a:r>
              <a:rPr lang="en-US" dirty="0"/>
              <a:t>Knowledge of English is a must to pass </a:t>
            </a:r>
            <a:r>
              <a:rPr lang="en-US" b="1" dirty="0"/>
              <a:t>NET</a:t>
            </a:r>
            <a:r>
              <a:rPr lang="en-US" dirty="0"/>
              <a:t> and </a:t>
            </a:r>
            <a:r>
              <a:rPr lang="en-US" b="1" dirty="0"/>
              <a:t>SLET</a:t>
            </a:r>
            <a:r>
              <a:rPr lang="en-US" dirty="0"/>
              <a:t> examinations.</a:t>
            </a:r>
          </a:p>
          <a:p>
            <a:pPr algn="just"/>
            <a:r>
              <a:rPr lang="en-US" dirty="0"/>
              <a:t>To teach communication skills for First generation learners.</a:t>
            </a:r>
          </a:p>
          <a:p>
            <a:pPr algn="just">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CHALLENGES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just"/>
            <a:r>
              <a:rPr lang="en-US" dirty="0"/>
              <a:t>To improve the rural students and bring them to the main stream.</a:t>
            </a:r>
          </a:p>
          <a:p>
            <a:pPr algn="just"/>
            <a:r>
              <a:rPr lang="en-US" dirty="0"/>
              <a:t>To cater to the needs of slow learners and convert them into advanced learners.</a:t>
            </a:r>
          </a:p>
          <a:p>
            <a:pPr algn="just"/>
            <a:r>
              <a:rPr lang="en-US" dirty="0"/>
              <a:t>Heterogeneity of the students in the same class.</a:t>
            </a:r>
          </a:p>
          <a:p>
            <a:pPr algn="just"/>
            <a:r>
              <a:rPr lang="en-US" dirty="0"/>
              <a:t>Handling huge class, unmanageable student teacher ratio.</a:t>
            </a:r>
          </a:p>
          <a:p>
            <a:endParaRPr lang="en-US" dirty="0"/>
          </a:p>
          <a:p>
            <a:endParaRPr lang="en-US" dirty="0"/>
          </a:p>
        </p:txBody>
      </p:sp>
      <p:sp>
        <p:nvSpPr>
          <p:cNvPr id="4" name="Slide Number Placeholder 3"/>
          <p:cNvSpPr>
            <a:spLocks noGrp="1"/>
          </p:cNvSpPr>
          <p:nvPr>
            <p:ph type="sldNum" sz="quarter" idx="12"/>
          </p:nvPr>
        </p:nvSpPr>
        <p:spPr/>
        <p:txBody>
          <a:bodyPr/>
          <a:lstStyle/>
          <a:p>
            <a:fld id="{880DA132-4871-444D-B9FB-8B227BA63448}" type="slidenum">
              <a:rPr lang="en-US" smtClean="0"/>
              <a:pPr/>
              <a:t>14</a:t>
            </a:fld>
            <a:endParaRPr lang="en-US" dirty="0"/>
          </a:p>
        </p:txBody>
      </p:sp>
    </p:spTree>
  </p:cSld>
  <p:clrMapOvr>
    <a:masterClrMapping/>
  </p:clrMapOvr>
  <p:transition spd="med">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676400"/>
          </a:xfrm>
        </p:spPr>
        <p:txBody>
          <a:bodyPr anchor="ct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 END</a:t>
            </a:r>
          </a:p>
        </p:txBody>
      </p:sp>
      <p:sp>
        <p:nvSpPr>
          <p:cNvPr id="5" name="Slide Number Placeholder 4"/>
          <p:cNvSpPr>
            <a:spLocks noGrp="1"/>
          </p:cNvSpPr>
          <p:nvPr>
            <p:ph type="sldNum" sz="quarter" idx="12"/>
          </p:nvPr>
        </p:nvSpPr>
        <p:spPr/>
        <p:txBody>
          <a:bodyPr/>
          <a:lstStyle/>
          <a:p>
            <a:fld id="{880DA132-4871-444D-B9FB-8B227BA63448}" type="slidenum">
              <a:rPr lang="en-US" smtClean="0"/>
              <a:pPr/>
              <a:t>15</a:t>
            </a:fld>
            <a:endParaRPr lang="en-US" dirty="0"/>
          </a:p>
        </p:txBody>
      </p:sp>
    </p:spTree>
  </p:cSld>
  <p:clrMapOvr>
    <a:masterClrMapping/>
  </p:clrMapOvr>
  <p:transition spd="med">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0DA132-4871-444D-B9FB-8B227BA63448}" type="slidenum">
              <a:rPr lang="en-US" smtClean="0"/>
              <a:pPr/>
              <a:t>2</a:t>
            </a:fld>
            <a:endParaRPr lang="en-US" dirty="0"/>
          </a:p>
        </p:txBody>
      </p:sp>
      <p:sp>
        <p:nvSpPr>
          <p:cNvPr id="6" name="Rectangle 5"/>
          <p:cNvSpPr/>
          <p:nvPr/>
        </p:nvSpPr>
        <p:spPr>
          <a:xfrm>
            <a:off x="457200" y="1600200"/>
            <a:ext cx="8229600" cy="3847207"/>
          </a:xfrm>
          <a:prstGeom prst="rect">
            <a:avLst/>
          </a:prstGeom>
        </p:spPr>
        <p:txBody>
          <a:bodyPr wrap="square">
            <a:spAutoFit/>
          </a:bodyPr>
          <a:lstStyle/>
          <a:p>
            <a:pPr algn="just"/>
            <a:r>
              <a:rPr lang="en-US" sz="2400" dirty="0"/>
              <a:t>	</a:t>
            </a:r>
            <a:r>
              <a:rPr lang="en-US" sz="2000" dirty="0">
                <a:latin typeface="Times New Roman" pitchFamily="18" charset="0"/>
                <a:cs typeface="Times New Roman" pitchFamily="18" charset="0"/>
              </a:rPr>
              <a:t>The Department of English was established in the year 1984. The college started with B.A. and B.com courses. Language English is compulsory for both these courses. Keeping in pace with new trends in education and job opportunities, plans are there to introduce new subjects and combination of Journalism, Optional English and Political science. </a:t>
            </a:r>
            <a:r>
              <a:rPr lang="en-US" sz="2000" dirty="0">
                <a:latin typeface="Times New Roman" pitchFamily="18" charset="0"/>
                <a:ea typeface="Cambria" pitchFamily="18" charset="0"/>
                <a:cs typeface="Times New Roman" pitchFamily="18" charset="0"/>
              </a:rPr>
              <a:t>Department of Sociology was established in 1984. Ranchi University and Now (</a:t>
            </a:r>
            <a:r>
              <a:rPr lang="en-US" sz="2000" dirty="0" err="1">
                <a:latin typeface="Times New Roman" pitchFamily="18" charset="0"/>
                <a:ea typeface="Cambria" pitchFamily="18" charset="0"/>
                <a:cs typeface="Times New Roman" pitchFamily="18" charset="0"/>
              </a:rPr>
              <a:t>Vinoba</a:t>
            </a:r>
            <a:r>
              <a:rPr lang="en-US" sz="2000" dirty="0">
                <a:latin typeface="Times New Roman" pitchFamily="18" charset="0"/>
                <a:ea typeface="Cambria" pitchFamily="18" charset="0"/>
                <a:cs typeface="Times New Roman" pitchFamily="18" charset="0"/>
              </a:rPr>
              <a:t> </a:t>
            </a:r>
            <a:r>
              <a:rPr lang="en-US" sz="2000" dirty="0" err="1">
                <a:latin typeface="Times New Roman" pitchFamily="18" charset="0"/>
                <a:ea typeface="Cambria" pitchFamily="18" charset="0"/>
                <a:cs typeface="Times New Roman" pitchFamily="18" charset="0"/>
              </a:rPr>
              <a:t>Bhave</a:t>
            </a:r>
            <a:r>
              <a:rPr lang="en-US" sz="2000" dirty="0">
                <a:latin typeface="Times New Roman" pitchFamily="18" charset="0"/>
                <a:ea typeface="Cambria" pitchFamily="18" charset="0"/>
                <a:cs typeface="Times New Roman" pitchFamily="18" charset="0"/>
              </a:rPr>
              <a:t> University) has introduced choice based credit system from 2015-16.</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The Department of English aims for the Holistic development of the students. The remarkable achievement of our department is in terms of successful graduates who are now serving the society in diverse capacities in various central, state and private organization.</a:t>
            </a:r>
          </a:p>
        </p:txBody>
      </p:sp>
      <p:sp>
        <p:nvSpPr>
          <p:cNvPr id="7" name="Rectangle 6"/>
          <p:cNvSpPr/>
          <p:nvPr/>
        </p:nvSpPr>
        <p:spPr>
          <a:xfrm>
            <a:off x="2438400" y="533400"/>
            <a:ext cx="4556568" cy="646331"/>
          </a:xfrm>
          <a:prstGeom prst="rect">
            <a:avLst/>
          </a:prstGeom>
          <a:noFill/>
        </p:spPr>
        <p:txBody>
          <a:bodyPr wrap="none" lIns="91440" tIns="45720" rIns="91440" bIns="45720">
            <a:spAutoFit/>
          </a:bodyPr>
          <a:lstStyle/>
          <a:p>
            <a:pPr algn="ctr"/>
            <a:r>
              <a:rPr lang="en-US" sz="3600" b="1" dirty="0">
                <a:ln w="17780" cmpd="sng">
                  <a:solidFill>
                    <a:schemeClr val="accent1">
                      <a:tint val="3000"/>
                    </a:schemeClr>
                  </a:solidFill>
                  <a:prstDash val="solid"/>
                  <a:miter lim="800000"/>
                </a:ln>
                <a:solidFill>
                  <a:srgbClr val="FFFF00"/>
                </a:solidFill>
                <a:effectLst>
                  <a:outerShdw blurRad="55000" dist="50800" dir="5400000" algn="tl">
                    <a:srgbClr val="000000">
                      <a:alpha val="33000"/>
                    </a:srgbClr>
                  </a:outerShdw>
                </a:effectLst>
              </a:rPr>
              <a:t>About the Department</a:t>
            </a:r>
            <a:endParaRPr lang="en-US" sz="3600" b="1" cap="none" spc="0" dirty="0">
              <a:ln w="17780" cmpd="sng">
                <a:solidFill>
                  <a:schemeClr val="accent1">
                    <a:tint val="3000"/>
                  </a:schemeClr>
                </a:solidFill>
                <a:prstDash val="solid"/>
                <a:miter lim="800000"/>
              </a:ln>
              <a:solidFill>
                <a:srgbClr val="FFFF00"/>
              </a:solidFill>
              <a:effectLst>
                <a:outerShdw blurRad="55000" dist="50800" dir="5400000" algn="tl">
                  <a:srgbClr val="000000">
                    <a:alpha val="33000"/>
                  </a:srgbClr>
                </a:outerShdw>
              </a:effectLst>
            </a:endParaRPr>
          </a:p>
        </p:txBody>
      </p:sp>
    </p:spTree>
  </p:cSld>
  <p:clrMapOvr>
    <a:masterClrMapping/>
  </p:clrMapOvr>
  <p:transition spd="med">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PERSONAL PROFILE</a:t>
            </a:r>
          </a:p>
        </p:txBody>
      </p:sp>
      <p:sp>
        <p:nvSpPr>
          <p:cNvPr id="3" name="Content Placeholder 2"/>
          <p:cNvSpPr>
            <a:spLocks noGrp="1"/>
          </p:cNvSpPr>
          <p:nvPr>
            <p:ph idx="1"/>
          </p:nvPr>
        </p:nvSpPr>
        <p:spPr>
          <a:xfrm>
            <a:off x="304800" y="1036637"/>
            <a:ext cx="8229600" cy="5821363"/>
          </a:xfrm>
        </p:spPr>
        <p:txBody>
          <a:bodyPr>
            <a:normAutofit/>
          </a:bodyPr>
          <a:lstStyle/>
          <a:p>
            <a:pPr>
              <a:buNone/>
            </a:pPr>
            <a:r>
              <a:rPr lang="en-US" sz="2400" dirty="0">
                <a:solidFill>
                  <a:schemeClr val="bg1"/>
                </a:solidFill>
              </a:rPr>
              <a:t>NAME:				Mr. </a:t>
            </a:r>
            <a:r>
              <a:rPr lang="en-US" sz="2400" dirty="0" err="1">
                <a:solidFill>
                  <a:schemeClr val="bg1"/>
                </a:solidFill>
              </a:rPr>
              <a:t>Jeeblal</a:t>
            </a:r>
            <a:r>
              <a:rPr lang="en-US" sz="2400" dirty="0">
                <a:solidFill>
                  <a:schemeClr val="bg1"/>
                </a:solidFill>
              </a:rPr>
              <a:t> </a:t>
            </a:r>
            <a:r>
              <a:rPr lang="en-US" sz="2400" dirty="0" err="1">
                <a:solidFill>
                  <a:schemeClr val="bg1"/>
                </a:solidFill>
              </a:rPr>
              <a:t>Rana</a:t>
            </a:r>
            <a:endParaRPr lang="en-US" sz="2400" dirty="0">
              <a:solidFill>
                <a:schemeClr val="bg1"/>
              </a:solidFill>
            </a:endParaRPr>
          </a:p>
          <a:p>
            <a:pPr>
              <a:buNone/>
            </a:pPr>
            <a:r>
              <a:rPr lang="en-US" sz="2400" dirty="0">
                <a:solidFill>
                  <a:schemeClr val="bg1"/>
                </a:solidFill>
              </a:rPr>
              <a:t>DESIGNATION: 		M.A.</a:t>
            </a:r>
          </a:p>
          <a:p>
            <a:pPr>
              <a:buNone/>
            </a:pPr>
            <a:r>
              <a:rPr lang="en-US" sz="2400" dirty="0">
                <a:solidFill>
                  <a:schemeClr val="bg1"/>
                </a:solidFill>
              </a:rPr>
              <a:t>EXPERIENCE: 		</a:t>
            </a:r>
            <a:r>
              <a:rPr lang="en-US" sz="2400">
                <a:solidFill>
                  <a:schemeClr val="bg1"/>
                </a:solidFill>
              </a:rPr>
              <a:t>	8 years</a:t>
            </a:r>
            <a:endParaRPr lang="en-US" sz="2400" dirty="0">
              <a:solidFill>
                <a:schemeClr val="bg1"/>
              </a:solidFill>
            </a:endParaRPr>
          </a:p>
          <a:p>
            <a:pPr>
              <a:buNone/>
            </a:pPr>
            <a:r>
              <a:rPr lang="en-US" sz="2400" dirty="0">
                <a:solidFill>
                  <a:schemeClr val="bg1"/>
                </a:solidFill>
              </a:rPr>
              <a:t>Paper  specialization: 	             Drama</a:t>
            </a:r>
          </a:p>
          <a:p>
            <a:pPr>
              <a:buNone/>
            </a:pPr>
            <a:r>
              <a:rPr lang="en-US" sz="2400" dirty="0">
                <a:solidFill>
                  <a:schemeClr val="bg1"/>
                </a:solidFill>
              </a:rPr>
              <a:t>                                                            	</a:t>
            </a:r>
          </a:p>
          <a:p>
            <a:pPr>
              <a:buNone/>
            </a:pPr>
            <a:r>
              <a:rPr lang="en-US" sz="2400" dirty="0">
                <a:solidFill>
                  <a:schemeClr val="bg1"/>
                </a:solidFill>
              </a:rPr>
              <a:t>ARTICLE PUBLISHED                 The idea of relationship and people	 	</a:t>
            </a:r>
          </a:p>
          <a:p>
            <a:pPr>
              <a:buNone/>
            </a:pPr>
            <a:endParaRPr lang="en-US" sz="2400" dirty="0">
              <a:solidFill>
                <a:schemeClr val="bg1"/>
              </a:solidFill>
            </a:endParaRPr>
          </a:p>
          <a:p>
            <a:pPr>
              <a:buNone/>
            </a:pPr>
            <a:r>
              <a:rPr lang="en-US" sz="2400" dirty="0">
                <a:solidFill>
                  <a:schemeClr val="bg1"/>
                </a:solidFill>
              </a:rPr>
              <a:t>ARTICLE PRESENTED: 		Teaching English in Rural Areas</a:t>
            </a:r>
          </a:p>
          <a:p>
            <a:pPr>
              <a:buNone/>
            </a:pPr>
            <a:endParaRPr lang="en-US" sz="2400" dirty="0">
              <a:solidFill>
                <a:schemeClr val="bg1"/>
              </a:solidFill>
            </a:endParaRPr>
          </a:p>
          <a:p>
            <a:pPr>
              <a:buNone/>
            </a:pP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880DA132-4871-444D-B9FB-8B227BA63448}" type="slidenum">
              <a:rPr lang="en-US" smtClean="0"/>
              <a:pPr/>
              <a:t>3</a:t>
            </a:fld>
            <a:endParaRPr lang="en-US" dirty="0"/>
          </a:p>
        </p:txBody>
      </p:sp>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81FC-755C-8C2F-C6E3-B9994AA8BA23}"/>
              </a:ext>
            </a:extLst>
          </p:cNvPr>
          <p:cNvSpPr>
            <a:spLocks noGrp="1"/>
          </p:cNvSpPr>
          <p:nvPr>
            <p:ph type="title"/>
          </p:nvPr>
        </p:nvSpPr>
        <p:spPr>
          <a:xfrm>
            <a:off x="1428751" y="276367"/>
            <a:ext cx="6312524" cy="533400"/>
          </a:xfrm>
          <a:solidFill>
            <a:srgbClr val="00B0F0"/>
          </a:solidFill>
        </p:spPr>
        <p:txBody>
          <a:bodyPr>
            <a:noAutofit/>
          </a:bodyPr>
          <a:lstStyle/>
          <a:p>
            <a:pPr algn="ctr">
              <a:defRPr/>
            </a:pPr>
            <a:r>
              <a:rPr lang="en-US" sz="3323" dirty="0">
                <a:ln w="18415" cmpd="sng">
                  <a:solidFill>
                    <a:srgbClr val="FFFFFF"/>
                  </a:solidFill>
                  <a:prstDash val="solid"/>
                </a:ln>
                <a:solidFill>
                  <a:srgbClr val="FFFFFF"/>
                </a:solidFill>
                <a:effectLst>
                  <a:outerShdw blurRad="63500" dir="3600000" algn="tl" rotWithShape="0">
                    <a:srgbClr val="000000">
                      <a:alpha val="70000"/>
                    </a:srgbClr>
                  </a:outerShdw>
                </a:effectLst>
              </a:rPr>
              <a:t>Faculty</a:t>
            </a:r>
          </a:p>
        </p:txBody>
      </p:sp>
      <p:graphicFrame>
        <p:nvGraphicFramePr>
          <p:cNvPr id="4" name="Table 3">
            <a:extLst>
              <a:ext uri="{FF2B5EF4-FFF2-40B4-BE49-F238E27FC236}">
                <a16:creationId xmlns:a16="http://schemas.microsoft.com/office/drawing/2014/main" id="{DB9E5538-D000-F468-6E65-B45A1D408C27}"/>
              </a:ext>
            </a:extLst>
          </p:cNvPr>
          <p:cNvGraphicFramePr>
            <a:graphicFrameLocks noGrp="1"/>
          </p:cNvGraphicFramePr>
          <p:nvPr>
            <p:extLst>
              <p:ext uri="{D42A27DB-BD31-4B8C-83A1-F6EECF244321}">
                <p14:modId xmlns:p14="http://schemas.microsoft.com/office/powerpoint/2010/main" val="2286544172"/>
              </p:ext>
            </p:extLst>
          </p:nvPr>
        </p:nvGraphicFramePr>
        <p:xfrm>
          <a:off x="1428751" y="1143002"/>
          <a:ext cx="6515101" cy="2513305"/>
        </p:xfrm>
        <a:graphic>
          <a:graphicData uri="http://schemas.openxmlformats.org/drawingml/2006/table">
            <a:tbl>
              <a:tblPr/>
              <a:tblGrid>
                <a:gridCol w="737396">
                  <a:extLst>
                    <a:ext uri="{9D8B030D-6E8A-4147-A177-3AD203B41FA5}">
                      <a16:colId xmlns:a16="http://schemas.microsoft.com/office/drawing/2014/main" val="20000"/>
                    </a:ext>
                  </a:extLst>
                </a:gridCol>
                <a:gridCol w="2566221">
                  <a:extLst>
                    <a:ext uri="{9D8B030D-6E8A-4147-A177-3AD203B41FA5}">
                      <a16:colId xmlns:a16="http://schemas.microsoft.com/office/drawing/2014/main" val="20001"/>
                    </a:ext>
                  </a:extLst>
                </a:gridCol>
                <a:gridCol w="1221721">
                  <a:extLst>
                    <a:ext uri="{9D8B030D-6E8A-4147-A177-3AD203B41FA5}">
                      <a16:colId xmlns:a16="http://schemas.microsoft.com/office/drawing/2014/main" val="20002"/>
                    </a:ext>
                  </a:extLst>
                </a:gridCol>
                <a:gridCol w="1075362">
                  <a:extLst>
                    <a:ext uri="{9D8B030D-6E8A-4147-A177-3AD203B41FA5}">
                      <a16:colId xmlns:a16="http://schemas.microsoft.com/office/drawing/2014/main" val="20003"/>
                    </a:ext>
                  </a:extLst>
                </a:gridCol>
                <a:gridCol w="914401">
                  <a:extLst>
                    <a:ext uri="{9D8B030D-6E8A-4147-A177-3AD203B41FA5}">
                      <a16:colId xmlns:a16="http://schemas.microsoft.com/office/drawing/2014/main" val="20004"/>
                    </a:ext>
                  </a:extLst>
                </a:gridCol>
              </a:tblGrid>
              <a:tr h="1034890">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SL. No.</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Name of the Faculty</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Designation</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Qualification</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Experience</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extLst>
                  <a:ext uri="{0D108BD9-81ED-4DB2-BD59-A6C34878D82A}">
                    <a16:rowId xmlns:a16="http://schemas.microsoft.com/office/drawing/2014/main" val="10000"/>
                  </a:ext>
                </a:extLst>
              </a:tr>
              <a:tr h="1478415">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1</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US" sz="1600" dirty="0">
                          <a:latin typeface="Cambria" pitchFamily="18" charset="0"/>
                          <a:ea typeface="Cambria"/>
                          <a:cs typeface="Times New Roman"/>
                        </a:rPr>
                        <a:t>Mr. </a:t>
                      </a:r>
                      <a:r>
                        <a:rPr lang="en-US" sz="1600" dirty="0" err="1">
                          <a:latin typeface="Cambria" pitchFamily="18" charset="0"/>
                          <a:ea typeface="Cambria"/>
                          <a:cs typeface="Times New Roman"/>
                        </a:rPr>
                        <a:t>Jeeblal</a:t>
                      </a:r>
                      <a:r>
                        <a:rPr lang="en-US" sz="1600" baseline="0" dirty="0">
                          <a:latin typeface="Cambria" pitchFamily="18" charset="0"/>
                          <a:ea typeface="Cambria"/>
                          <a:cs typeface="Times New Roman"/>
                        </a:rPr>
                        <a:t> </a:t>
                      </a:r>
                      <a:r>
                        <a:rPr lang="en-US" sz="1600" baseline="0" dirty="0" err="1">
                          <a:latin typeface="Cambria" pitchFamily="18" charset="0"/>
                          <a:ea typeface="Cambria"/>
                          <a:cs typeface="Times New Roman"/>
                        </a:rPr>
                        <a:t>Rana</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err="1">
                          <a:latin typeface="Cambria" pitchFamily="18" charset="0"/>
                          <a:ea typeface="Cambria"/>
                          <a:cs typeface="Times New Roman"/>
                        </a:rPr>
                        <a:t>Asstt</a:t>
                      </a:r>
                      <a:r>
                        <a:rPr lang="en-US" sz="1600" b="1" dirty="0">
                          <a:latin typeface="Cambria" pitchFamily="18" charset="0"/>
                          <a:ea typeface="Cambria"/>
                          <a:cs typeface="Times New Roman"/>
                        </a:rPr>
                        <a:t>. Professor</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a:latin typeface="Cambria" pitchFamily="18" charset="0"/>
                          <a:ea typeface="Cambria"/>
                          <a:cs typeface="Times New Roman"/>
                        </a:rPr>
                        <a:t>MA</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8</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4788045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215DE7BA-F3E9-AAC9-A3D0-9786B73B5971}"/>
              </a:ext>
            </a:extLst>
          </p:cNvPr>
          <p:cNvSpPr>
            <a:spLocks noChangeArrowheads="1"/>
          </p:cNvSpPr>
          <p:nvPr/>
        </p:nvSpPr>
        <p:spPr bwMode="auto">
          <a:xfrm>
            <a:off x="1915716" y="301627"/>
            <a:ext cx="6066234" cy="709613"/>
          </a:xfrm>
          <a:prstGeom prst="rect">
            <a:avLst/>
          </a:prstGeom>
          <a:solidFill>
            <a:srgbClr val="00B0F0"/>
          </a:solidFill>
          <a:ln w="9525">
            <a:noFill/>
            <a:miter lim="800000"/>
            <a:headEnd/>
            <a:tailEnd/>
          </a:ln>
          <a:effectLst/>
        </p:spPr>
        <p:txBody>
          <a:bodyPr lIns="84406" tIns="42203" rIns="84406" bIns="42203" anchor="ctr">
            <a:spAutoFit/>
          </a:bodyPr>
          <a:lstStyle/>
          <a:p>
            <a:pPr algn="ctr">
              <a:defRPr/>
            </a:pPr>
            <a:r>
              <a:rPr lang="en-US" sz="4062" b="1" dirty="0">
                <a:solidFill>
                  <a:schemeClr val="bg1"/>
                </a:solidFill>
              </a:rPr>
              <a:t>Students Strength</a:t>
            </a:r>
          </a:p>
        </p:txBody>
      </p:sp>
      <p:graphicFrame>
        <p:nvGraphicFramePr>
          <p:cNvPr id="4" name="Table 3">
            <a:extLst>
              <a:ext uri="{FF2B5EF4-FFF2-40B4-BE49-F238E27FC236}">
                <a16:creationId xmlns:a16="http://schemas.microsoft.com/office/drawing/2014/main" id="{41A5F8C9-D0E6-B47A-04CB-6A614B82CA6A}"/>
              </a:ext>
            </a:extLst>
          </p:cNvPr>
          <p:cNvGraphicFramePr>
            <a:graphicFrameLocks noGrp="1"/>
          </p:cNvGraphicFramePr>
          <p:nvPr>
            <p:extLst>
              <p:ext uri="{D42A27DB-BD31-4B8C-83A1-F6EECF244321}">
                <p14:modId xmlns:p14="http://schemas.microsoft.com/office/powerpoint/2010/main" val="3310477931"/>
              </p:ext>
            </p:extLst>
          </p:nvPr>
        </p:nvGraphicFramePr>
        <p:xfrm>
          <a:off x="1714500" y="1292227"/>
          <a:ext cx="6667499" cy="5337173"/>
        </p:xfrm>
        <a:graphic>
          <a:graphicData uri="http://schemas.openxmlformats.org/drawingml/2006/table">
            <a:tbl>
              <a:tblPr/>
              <a:tblGrid>
                <a:gridCol w="759588">
                  <a:extLst>
                    <a:ext uri="{9D8B030D-6E8A-4147-A177-3AD203B41FA5}">
                      <a16:colId xmlns:a16="http://schemas.microsoft.com/office/drawing/2014/main" val="20000"/>
                    </a:ext>
                  </a:extLst>
                </a:gridCol>
                <a:gridCol w="1265980">
                  <a:extLst>
                    <a:ext uri="{9D8B030D-6E8A-4147-A177-3AD203B41FA5}">
                      <a16:colId xmlns:a16="http://schemas.microsoft.com/office/drawing/2014/main" val="20001"/>
                    </a:ext>
                  </a:extLst>
                </a:gridCol>
                <a:gridCol w="970586">
                  <a:extLst>
                    <a:ext uri="{9D8B030D-6E8A-4147-A177-3AD203B41FA5}">
                      <a16:colId xmlns:a16="http://schemas.microsoft.com/office/drawing/2014/main" val="20002"/>
                    </a:ext>
                  </a:extLst>
                </a:gridCol>
                <a:gridCol w="928387">
                  <a:extLst>
                    <a:ext uri="{9D8B030D-6E8A-4147-A177-3AD203B41FA5}">
                      <a16:colId xmlns:a16="http://schemas.microsoft.com/office/drawing/2014/main" val="20003"/>
                    </a:ext>
                  </a:extLst>
                </a:gridCol>
                <a:gridCol w="886186">
                  <a:extLst>
                    <a:ext uri="{9D8B030D-6E8A-4147-A177-3AD203B41FA5}">
                      <a16:colId xmlns:a16="http://schemas.microsoft.com/office/drawing/2014/main" val="20004"/>
                    </a:ext>
                  </a:extLst>
                </a:gridCol>
                <a:gridCol w="886186">
                  <a:extLst>
                    <a:ext uri="{9D8B030D-6E8A-4147-A177-3AD203B41FA5}">
                      <a16:colId xmlns:a16="http://schemas.microsoft.com/office/drawing/2014/main" val="20005"/>
                    </a:ext>
                  </a:extLst>
                </a:gridCol>
                <a:gridCol w="970586">
                  <a:extLst>
                    <a:ext uri="{9D8B030D-6E8A-4147-A177-3AD203B41FA5}">
                      <a16:colId xmlns:a16="http://schemas.microsoft.com/office/drawing/2014/main" val="20006"/>
                    </a:ext>
                  </a:extLst>
                </a:gridCol>
              </a:tblGrid>
              <a:tr h="839055">
                <a:tc>
                  <a:txBody>
                    <a:bodyPr/>
                    <a:lstStyle/>
                    <a:p>
                      <a:pPr marL="0" marR="0" algn="ctr">
                        <a:lnSpc>
                          <a:spcPct val="115000"/>
                        </a:lnSpc>
                        <a:spcBef>
                          <a:spcPts val="0"/>
                        </a:spcBef>
                        <a:spcAft>
                          <a:spcPts val="0"/>
                        </a:spcAft>
                      </a:pPr>
                      <a:r>
                        <a:rPr lang="en-US" sz="1700" b="1" dirty="0">
                          <a:solidFill>
                            <a:schemeClr val="tx1">
                              <a:lumMod val="75000"/>
                              <a:lumOff val="25000"/>
                            </a:schemeClr>
                          </a:solidFill>
                          <a:latin typeface="Cambria" pitchFamily="18" charset="0"/>
                          <a:ea typeface="Cambria"/>
                          <a:cs typeface="Times New Roman"/>
                        </a:rPr>
                        <a:t>Sl. No</a:t>
                      </a: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chemeClr val="tx1">
                              <a:lumMod val="75000"/>
                              <a:lumOff val="25000"/>
                            </a:schemeClr>
                          </a:solidFill>
                          <a:latin typeface="Cambria" pitchFamily="18" charset="0"/>
                          <a:ea typeface="Cambria"/>
                          <a:cs typeface="Times New Roman"/>
                        </a:rPr>
                        <a:t>Year</a:t>
                      </a: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chemeClr val="tx1">
                              <a:lumMod val="75000"/>
                              <a:lumOff val="25000"/>
                            </a:schemeClr>
                          </a:solidFill>
                          <a:latin typeface="Cambria" pitchFamily="18" charset="0"/>
                          <a:ea typeface="Cambria"/>
                          <a:cs typeface="Times New Roman"/>
                        </a:rPr>
                        <a:t>SC</a:t>
                      </a: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chemeClr val="tx1">
                              <a:lumMod val="75000"/>
                              <a:lumOff val="25000"/>
                            </a:schemeClr>
                          </a:solidFill>
                          <a:latin typeface="Cambria" pitchFamily="18" charset="0"/>
                          <a:ea typeface="Cambria"/>
                          <a:cs typeface="Times New Roman"/>
                        </a:rPr>
                        <a:t>ST</a:t>
                      </a: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chemeClr val="tx1">
                              <a:lumMod val="75000"/>
                              <a:lumOff val="25000"/>
                            </a:schemeClr>
                          </a:solidFill>
                          <a:latin typeface="Cambria" pitchFamily="18" charset="0"/>
                          <a:ea typeface="Cambria"/>
                          <a:cs typeface="Times New Roman"/>
                        </a:rPr>
                        <a:t>OBC</a:t>
                      </a: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100" b="1" dirty="0">
                        <a:solidFill>
                          <a:schemeClr val="tx1">
                            <a:lumMod val="75000"/>
                            <a:lumOff val="25000"/>
                          </a:schemeClr>
                        </a:solidFil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500" b="1" dirty="0">
                          <a:solidFill>
                            <a:schemeClr val="tx1">
                              <a:lumMod val="75000"/>
                              <a:lumOff val="25000"/>
                            </a:schemeClr>
                          </a:solidFill>
                          <a:latin typeface="Cambria" panose="02040503050406030204" pitchFamily="18" charset="0"/>
                          <a:ea typeface="Cambria" panose="02040503050406030204" pitchFamily="18" charset="0"/>
                        </a:rPr>
                        <a:t>GEN</a:t>
                      </a:r>
                    </a:p>
                    <a:p>
                      <a:pPr marL="0" marR="0" algn="ctr">
                        <a:lnSpc>
                          <a:spcPct val="115000"/>
                        </a:lnSpc>
                        <a:spcBef>
                          <a:spcPts val="0"/>
                        </a:spcBef>
                        <a:spcAft>
                          <a:spcPts val="0"/>
                        </a:spcAft>
                      </a:pP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chemeClr val="tx1">
                              <a:lumMod val="75000"/>
                              <a:lumOff val="25000"/>
                            </a:schemeClr>
                          </a:solidFill>
                          <a:latin typeface="Cambria" pitchFamily="18" charset="0"/>
                          <a:ea typeface="Cambria"/>
                          <a:cs typeface="Times New Roman"/>
                        </a:rPr>
                        <a:t>Total</a:t>
                      </a: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048322">
                <a:tc>
                  <a:txBody>
                    <a:bodyPr/>
                    <a:lstStyle/>
                    <a:p>
                      <a:pPr marL="0" marR="0" algn="ctr">
                        <a:lnSpc>
                          <a:spcPct val="115000"/>
                        </a:lnSpc>
                        <a:spcBef>
                          <a:spcPts val="0"/>
                        </a:spcBef>
                        <a:spcAft>
                          <a:spcPts val="0"/>
                        </a:spcAft>
                      </a:pPr>
                      <a:r>
                        <a:rPr lang="en-US" sz="2200" dirty="0">
                          <a:solidFill>
                            <a:schemeClr val="tx1">
                              <a:lumMod val="75000"/>
                              <a:lumOff val="25000"/>
                            </a:schemeClr>
                          </a:solidFill>
                          <a:latin typeface="Cambria" pitchFamily="18" charset="0"/>
                          <a:ea typeface="Cambria"/>
                          <a:cs typeface="Times New Roman"/>
                        </a:rPr>
                        <a:t>01</a:t>
                      </a:r>
                      <a:endParaRPr lang="en-US" sz="13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solidFill>
                            <a:schemeClr val="tx1">
                              <a:lumMod val="75000"/>
                              <a:lumOff val="25000"/>
                            </a:schemeClr>
                          </a:solidFill>
                          <a:latin typeface="Cambria" pitchFamily="18" charset="0"/>
                          <a:ea typeface="Cambria"/>
                          <a:cs typeface="Times New Roman"/>
                        </a:rPr>
                        <a:t>2018-19</a:t>
                      </a:r>
                      <a:endParaRPr lang="en-US" sz="13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01</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01</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54</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6</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63</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850766">
                <a:tc>
                  <a:txBody>
                    <a:bodyPr/>
                    <a:lstStyle/>
                    <a:p>
                      <a:pPr marL="0" marR="0" algn="ctr">
                        <a:lnSpc>
                          <a:spcPct val="115000"/>
                        </a:lnSpc>
                        <a:spcBef>
                          <a:spcPts val="0"/>
                        </a:spcBef>
                        <a:spcAft>
                          <a:spcPts val="0"/>
                        </a:spcAft>
                      </a:pPr>
                      <a:r>
                        <a:rPr lang="en-US" sz="2200" dirty="0">
                          <a:solidFill>
                            <a:schemeClr val="tx1">
                              <a:lumMod val="75000"/>
                              <a:lumOff val="25000"/>
                            </a:schemeClr>
                          </a:solidFill>
                          <a:latin typeface="Cambria" pitchFamily="18" charset="0"/>
                          <a:ea typeface="Cambria"/>
                          <a:cs typeface="Times New Roman"/>
                        </a:rPr>
                        <a:t>02</a:t>
                      </a:r>
                      <a:endParaRPr lang="en-US" sz="13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solidFill>
                            <a:schemeClr val="tx1">
                              <a:lumMod val="75000"/>
                              <a:lumOff val="25000"/>
                            </a:schemeClr>
                          </a:solidFill>
                          <a:latin typeface="Cambria" pitchFamily="18" charset="0"/>
                          <a:ea typeface="Cambria"/>
                          <a:cs typeface="Times New Roman"/>
                        </a:rPr>
                        <a:t>2019-20</a:t>
                      </a:r>
                      <a:endParaRPr lang="en-US" sz="13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23</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77</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11</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111</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2"/>
                  </a:ext>
                </a:extLst>
              </a:tr>
              <a:tr h="850766">
                <a:tc>
                  <a:txBody>
                    <a:bodyPr/>
                    <a:lstStyle/>
                    <a:p>
                      <a:pPr marL="0" marR="0" algn="ctr">
                        <a:lnSpc>
                          <a:spcPct val="115000"/>
                        </a:lnSpc>
                        <a:spcBef>
                          <a:spcPts val="0"/>
                        </a:spcBef>
                        <a:spcAft>
                          <a:spcPts val="0"/>
                        </a:spcAft>
                      </a:pPr>
                      <a:r>
                        <a:rPr lang="en-US" sz="2200" dirty="0">
                          <a:solidFill>
                            <a:schemeClr val="tx1">
                              <a:lumMod val="75000"/>
                              <a:lumOff val="25000"/>
                            </a:schemeClr>
                          </a:solidFill>
                          <a:latin typeface="Cambria" pitchFamily="18" charset="0"/>
                          <a:ea typeface="Cambria"/>
                          <a:cs typeface="Times New Roman"/>
                        </a:rPr>
                        <a:t>03</a:t>
                      </a:r>
                      <a:endParaRPr lang="en-US" sz="13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solidFill>
                            <a:schemeClr val="tx1">
                              <a:lumMod val="75000"/>
                              <a:lumOff val="25000"/>
                            </a:schemeClr>
                          </a:solidFill>
                          <a:latin typeface="Cambria" pitchFamily="18" charset="0"/>
                          <a:ea typeface="Cambria"/>
                          <a:cs typeface="Times New Roman"/>
                        </a:rPr>
                        <a:t>2020-21</a:t>
                      </a:r>
                      <a:endParaRPr lang="en-US" sz="13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7</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100</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15</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123</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897498">
                <a:tc>
                  <a:txBody>
                    <a:bodyPr/>
                    <a:lstStyle/>
                    <a:p>
                      <a:pPr marL="0" marR="0" algn="ctr">
                        <a:lnSpc>
                          <a:spcPct val="115000"/>
                        </a:lnSpc>
                        <a:spcBef>
                          <a:spcPts val="0"/>
                        </a:spcBef>
                        <a:spcAft>
                          <a:spcPts val="0"/>
                        </a:spcAft>
                      </a:pPr>
                      <a:r>
                        <a:rPr lang="en-US" sz="2200" dirty="0">
                          <a:solidFill>
                            <a:schemeClr val="tx1">
                              <a:lumMod val="75000"/>
                              <a:lumOff val="25000"/>
                            </a:schemeClr>
                          </a:solidFill>
                          <a:latin typeface="Cambria" pitchFamily="18" charset="0"/>
                          <a:ea typeface="Cambria"/>
                          <a:cs typeface="Times New Roman"/>
                        </a:rPr>
                        <a:t>04</a:t>
                      </a:r>
                      <a:endParaRPr lang="en-US" sz="13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solidFill>
                            <a:schemeClr val="tx1">
                              <a:lumMod val="75000"/>
                              <a:lumOff val="25000"/>
                            </a:schemeClr>
                          </a:solidFill>
                          <a:latin typeface="Cambria" pitchFamily="18" charset="0"/>
                          <a:ea typeface="Cambria"/>
                          <a:cs typeface="Times New Roman"/>
                        </a:rPr>
                        <a:t>2021-22</a:t>
                      </a:r>
                      <a:endParaRPr lang="en-US" sz="13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0</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122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19</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153</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4"/>
                  </a:ext>
                </a:extLst>
              </a:tr>
              <a:tr h="850766">
                <a:tc>
                  <a:txBody>
                    <a:bodyPr/>
                    <a:lstStyle/>
                    <a:p>
                      <a:pPr marL="0" marR="0" algn="ctr">
                        <a:lnSpc>
                          <a:spcPct val="115000"/>
                        </a:lnSpc>
                        <a:spcBef>
                          <a:spcPts val="0"/>
                        </a:spcBef>
                        <a:spcAft>
                          <a:spcPts val="0"/>
                        </a:spcAft>
                      </a:pPr>
                      <a:r>
                        <a:rPr lang="en-US" sz="2200" dirty="0">
                          <a:solidFill>
                            <a:schemeClr val="tx1">
                              <a:lumMod val="75000"/>
                              <a:lumOff val="25000"/>
                            </a:schemeClr>
                          </a:solidFill>
                          <a:latin typeface="Cambria" pitchFamily="18" charset="0"/>
                          <a:ea typeface="Cambria"/>
                          <a:cs typeface="Times New Roman"/>
                        </a:rPr>
                        <a:t>05</a:t>
                      </a:r>
                      <a:endParaRPr lang="en-US" sz="13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solidFill>
                            <a:schemeClr val="tx1">
                              <a:lumMod val="75000"/>
                              <a:lumOff val="25000"/>
                            </a:schemeClr>
                          </a:solidFill>
                          <a:latin typeface="Cambria" pitchFamily="18" charset="0"/>
                          <a:ea typeface="Cambria"/>
                          <a:cs typeface="Times New Roman"/>
                        </a:rPr>
                        <a:t>2022-23</a:t>
                      </a:r>
                      <a:endParaRPr lang="en-US" sz="13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6</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124</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17</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a:solidFill>
                            <a:schemeClr val="tx1">
                              <a:lumMod val="75000"/>
                              <a:lumOff val="25000"/>
                            </a:schemeClr>
                          </a:solidFill>
                          <a:latin typeface="Cambria" pitchFamily="18" charset="0"/>
                          <a:ea typeface="Cambria"/>
                          <a:cs typeface="Times New Roman"/>
                        </a:rPr>
                        <a:t>148</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441888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0FF489C9-FC70-5C15-AD9A-71E26FC9456C}"/>
              </a:ext>
            </a:extLst>
          </p:cNvPr>
          <p:cNvSpPr>
            <a:spLocks noChangeArrowheads="1"/>
          </p:cNvSpPr>
          <p:nvPr/>
        </p:nvSpPr>
        <p:spPr bwMode="auto">
          <a:xfrm>
            <a:off x="1714499" y="152400"/>
            <a:ext cx="6066235" cy="709613"/>
          </a:xfrm>
          <a:prstGeom prst="rect">
            <a:avLst/>
          </a:prstGeom>
          <a:solidFill>
            <a:srgbClr val="00B0F0"/>
          </a:solidFill>
          <a:ln w="9525">
            <a:noFill/>
            <a:miter lim="800000"/>
            <a:headEnd/>
            <a:tailEnd/>
          </a:ln>
          <a:effectLst/>
        </p:spPr>
        <p:txBody>
          <a:bodyPr lIns="84406" tIns="42203" rIns="84406" bIns="42203" anchor="ctr">
            <a:spAutoFit/>
          </a:bodyPr>
          <a:lstStyle/>
          <a:p>
            <a:pPr algn="ctr">
              <a:defRPr/>
            </a:pPr>
            <a:r>
              <a:rPr lang="en-US" sz="4062" b="1" dirty="0">
                <a:solidFill>
                  <a:schemeClr val="bg1"/>
                </a:solidFill>
              </a:rPr>
              <a:t>Students Result</a:t>
            </a:r>
          </a:p>
        </p:txBody>
      </p:sp>
      <p:graphicFrame>
        <p:nvGraphicFramePr>
          <p:cNvPr id="4" name="Table 3">
            <a:extLst>
              <a:ext uri="{FF2B5EF4-FFF2-40B4-BE49-F238E27FC236}">
                <a16:creationId xmlns:a16="http://schemas.microsoft.com/office/drawing/2014/main" id="{3527EC3F-07C4-DB44-1F9E-9F9E3987AD6A}"/>
              </a:ext>
            </a:extLst>
          </p:cNvPr>
          <p:cNvGraphicFramePr>
            <a:graphicFrameLocks noGrp="1"/>
          </p:cNvGraphicFramePr>
          <p:nvPr>
            <p:extLst>
              <p:ext uri="{D42A27DB-BD31-4B8C-83A1-F6EECF244321}">
                <p14:modId xmlns:p14="http://schemas.microsoft.com/office/powerpoint/2010/main" val="1578987377"/>
              </p:ext>
            </p:extLst>
          </p:nvPr>
        </p:nvGraphicFramePr>
        <p:xfrm>
          <a:off x="1543051" y="1066802"/>
          <a:ext cx="6381748" cy="4438986"/>
        </p:xfrm>
        <a:graphic>
          <a:graphicData uri="http://schemas.openxmlformats.org/drawingml/2006/table">
            <a:tbl>
              <a:tblPr/>
              <a:tblGrid>
                <a:gridCol w="990270">
                  <a:extLst>
                    <a:ext uri="{9D8B030D-6E8A-4147-A177-3AD203B41FA5}">
                      <a16:colId xmlns:a16="http://schemas.microsoft.com/office/drawing/2014/main" val="20000"/>
                    </a:ext>
                  </a:extLst>
                </a:gridCol>
                <a:gridCol w="1650452">
                  <a:extLst>
                    <a:ext uri="{9D8B030D-6E8A-4147-A177-3AD203B41FA5}">
                      <a16:colId xmlns:a16="http://schemas.microsoft.com/office/drawing/2014/main" val="20001"/>
                    </a:ext>
                  </a:extLst>
                </a:gridCol>
                <a:gridCol w="1265347">
                  <a:extLst>
                    <a:ext uri="{9D8B030D-6E8A-4147-A177-3AD203B41FA5}">
                      <a16:colId xmlns:a16="http://schemas.microsoft.com/office/drawing/2014/main" val="20002"/>
                    </a:ext>
                  </a:extLst>
                </a:gridCol>
                <a:gridCol w="1210332">
                  <a:extLst>
                    <a:ext uri="{9D8B030D-6E8A-4147-A177-3AD203B41FA5}">
                      <a16:colId xmlns:a16="http://schemas.microsoft.com/office/drawing/2014/main" val="20003"/>
                    </a:ext>
                  </a:extLst>
                </a:gridCol>
                <a:gridCol w="1265347">
                  <a:extLst>
                    <a:ext uri="{9D8B030D-6E8A-4147-A177-3AD203B41FA5}">
                      <a16:colId xmlns:a16="http://schemas.microsoft.com/office/drawing/2014/main" val="20006"/>
                    </a:ext>
                  </a:extLst>
                </a:gridCol>
              </a:tblGrid>
              <a:tr h="697659">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Sl. No</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Year</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Appear</a:t>
                      </a:r>
                      <a:r>
                        <a:rPr lang="en-US" sz="1700" b="1" baseline="0" dirty="0">
                          <a:latin typeface="Cambria" pitchFamily="18" charset="0"/>
                          <a:ea typeface="Cambria"/>
                          <a:cs typeface="Times New Roman"/>
                        </a:rPr>
                        <a:t> </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Passed</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Total</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871946">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01</a:t>
                      </a: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2018-19</a:t>
                      </a: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707628">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02</a:t>
                      </a: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2019-20</a:t>
                      </a: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2"/>
                  </a:ext>
                </a:extLst>
              </a:tr>
              <a:tr h="707628">
                <a:tc>
                  <a:txBody>
                    <a:bodyPr/>
                    <a:lstStyle/>
                    <a:p>
                      <a:pPr marL="0" marR="0" algn="ctr">
                        <a:lnSpc>
                          <a:spcPct val="115000"/>
                        </a:lnSpc>
                        <a:spcBef>
                          <a:spcPts val="0"/>
                        </a:spcBef>
                        <a:spcAft>
                          <a:spcPts val="0"/>
                        </a:spcAft>
                      </a:pPr>
                      <a:r>
                        <a:rPr lang="en-US" sz="2200">
                          <a:solidFill>
                            <a:schemeClr val="bg1"/>
                          </a:solidFill>
                          <a:latin typeface="Cambria" pitchFamily="18" charset="0"/>
                          <a:ea typeface="Cambria"/>
                          <a:cs typeface="Times New Roman"/>
                        </a:rPr>
                        <a:t>03</a:t>
                      </a:r>
                      <a:endParaRPr lang="en-US" sz="130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2020-21</a:t>
                      </a: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746497">
                <a:tc>
                  <a:txBody>
                    <a:bodyPr/>
                    <a:lstStyle/>
                    <a:p>
                      <a:pPr marL="0" marR="0" algn="ctr">
                        <a:lnSpc>
                          <a:spcPct val="115000"/>
                        </a:lnSpc>
                        <a:spcBef>
                          <a:spcPts val="0"/>
                        </a:spcBef>
                        <a:spcAft>
                          <a:spcPts val="0"/>
                        </a:spcAft>
                      </a:pPr>
                      <a:r>
                        <a:rPr lang="en-US" sz="2200">
                          <a:solidFill>
                            <a:schemeClr val="bg1"/>
                          </a:solidFill>
                          <a:latin typeface="Cambria" pitchFamily="18" charset="0"/>
                          <a:ea typeface="Cambria"/>
                          <a:cs typeface="Times New Roman"/>
                        </a:rPr>
                        <a:t>04</a:t>
                      </a:r>
                      <a:endParaRPr lang="en-US" sz="130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2021-22</a:t>
                      </a: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4"/>
                  </a:ext>
                </a:extLst>
              </a:tr>
              <a:tr h="707628">
                <a:tc>
                  <a:txBody>
                    <a:bodyPr/>
                    <a:lstStyle/>
                    <a:p>
                      <a:pPr marL="0" marR="0" algn="ctr">
                        <a:lnSpc>
                          <a:spcPct val="115000"/>
                        </a:lnSpc>
                        <a:spcBef>
                          <a:spcPts val="0"/>
                        </a:spcBef>
                        <a:spcAft>
                          <a:spcPts val="0"/>
                        </a:spcAft>
                      </a:pPr>
                      <a:r>
                        <a:rPr lang="en-US" sz="2200">
                          <a:solidFill>
                            <a:schemeClr val="bg1"/>
                          </a:solidFill>
                          <a:latin typeface="Cambria" pitchFamily="18" charset="0"/>
                          <a:ea typeface="Cambria"/>
                          <a:cs typeface="Times New Roman"/>
                        </a:rPr>
                        <a:t>05</a:t>
                      </a:r>
                      <a:endParaRPr lang="en-US" sz="130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2022-23</a:t>
                      </a: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13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37045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43400"/>
          </a:xfrm>
        </p:spPr>
        <p:txBody>
          <a:bodyPr>
            <a:normAutofit fontScale="92500" lnSpcReduction="10000"/>
          </a:bodyPr>
          <a:lstStyle/>
          <a:p>
            <a:pPr marL="514350" indent="-514350" algn="just"/>
            <a:r>
              <a:rPr lang="en-US" dirty="0">
                <a:latin typeface="Times New Roman" pitchFamily="18" charset="0"/>
                <a:cs typeface="Times New Roman" pitchFamily="18" charset="0"/>
              </a:rPr>
              <a:t>The first affiliated college in the district with eminent facilities to cater the students needs.</a:t>
            </a:r>
          </a:p>
          <a:p>
            <a:pPr marL="514350" indent="-514350" algn="just"/>
            <a:r>
              <a:rPr lang="en-US" dirty="0">
                <a:latin typeface="Times New Roman" pitchFamily="18" charset="0"/>
                <a:cs typeface="Times New Roman" pitchFamily="18" charset="0"/>
              </a:rPr>
              <a:t>The department has rare collection of books on English literature from Geoffrey Chaucer, the father of English literature to present day modern literature.</a:t>
            </a:r>
          </a:p>
          <a:p>
            <a:pPr marL="514350" indent="-514350" algn="just"/>
            <a:r>
              <a:rPr lang="en-US" dirty="0">
                <a:latin typeface="Times New Roman" pitchFamily="18" charset="0"/>
                <a:cs typeface="Times New Roman" pitchFamily="18" charset="0"/>
              </a:rPr>
              <a:t>Provides extra reading material to students to make them experience the pleasure of reading the works of great authors.</a:t>
            </a:r>
          </a:p>
        </p:txBody>
      </p:sp>
      <p:sp>
        <p:nvSpPr>
          <p:cNvPr id="4" name="Slide Number Placeholder 3"/>
          <p:cNvSpPr>
            <a:spLocks noGrp="1"/>
          </p:cNvSpPr>
          <p:nvPr>
            <p:ph type="sldNum" sz="quarter" idx="12"/>
          </p:nvPr>
        </p:nvSpPr>
        <p:spPr/>
        <p:txBody>
          <a:bodyPr/>
          <a:lstStyle/>
          <a:p>
            <a:fld id="{880DA132-4871-444D-B9FB-8B227BA63448}" type="slidenum">
              <a:rPr lang="en-US" smtClean="0"/>
              <a:pPr/>
              <a:t>7</a:t>
            </a:fld>
            <a:endParaRPr lang="en-US" dirty="0"/>
          </a:p>
        </p:txBody>
      </p:sp>
      <p:sp>
        <p:nvSpPr>
          <p:cNvPr id="6" name="Rectangle 5"/>
          <p:cNvSpPr/>
          <p:nvPr/>
        </p:nvSpPr>
        <p:spPr>
          <a:xfrm>
            <a:off x="533400" y="457200"/>
            <a:ext cx="8077200" cy="1200329"/>
          </a:xfrm>
          <a:prstGeom prst="rect">
            <a:avLst/>
          </a:prstGeom>
        </p:spPr>
        <p:txBody>
          <a:bodyPr wrap="square">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UNIQUE FEATURES OF </a:t>
            </a:r>
          </a:p>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DEPARTMENT OF ENGLISH</a:t>
            </a:r>
          </a:p>
        </p:txBody>
      </p:sp>
    </p:spTree>
  </p:cSld>
  <p:clrMapOvr>
    <a:masterClrMapping/>
  </p:clrMapOvr>
  <p:transition spd="med">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219200"/>
          </a:xfrm>
        </p:spPr>
        <p:txBody>
          <a:bodyPr>
            <a:normAutofit fontScale="90000"/>
          </a:bodyPr>
          <a:lstStyle/>
          <a:p>
            <a:r>
              <a:rPr lang="en-US" sz="4000" b="1" dirty="0">
                <a:solidFill>
                  <a:srgbClr val="0070C0"/>
                </a:solidFill>
                <a:latin typeface="Times New Roman" pitchFamily="18" charset="0"/>
                <a:cs typeface="Times New Roman" pitchFamily="18" charset="0"/>
              </a:rPr>
              <a:t>VISION</a:t>
            </a:r>
            <a:br>
              <a:rPr lang="en-US" sz="4000" b="1" dirty="0">
                <a:solidFill>
                  <a:srgbClr val="FFFF00"/>
                </a:solidFill>
                <a:latin typeface="Times New Roman" pitchFamily="18" charset="0"/>
                <a:cs typeface="Times New Roman" pitchFamily="18" charset="0"/>
              </a:rPr>
            </a:br>
            <a:r>
              <a:rPr lang="en-US" sz="3100" b="1" dirty="0"/>
              <a:t>To empower the students with holistic knowledge and improve communication skills.</a:t>
            </a:r>
            <a:br>
              <a:rPr lang="en-US" sz="3100" b="1" dirty="0"/>
            </a:br>
            <a:endParaRPr lang="en-US" sz="31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3687763"/>
          </a:xfrm>
        </p:spPr>
        <p:txBody>
          <a:bodyPr>
            <a:normAutofit/>
          </a:bodyPr>
          <a:lstStyle/>
          <a:p>
            <a:pPr algn="ctr">
              <a:buNone/>
            </a:pPr>
            <a:r>
              <a:rPr lang="en-US" sz="4000" b="1" dirty="0">
                <a:solidFill>
                  <a:schemeClr val="tx2">
                    <a:lumMod val="60000"/>
                    <a:lumOff val="40000"/>
                  </a:schemeClr>
                </a:solidFill>
                <a:latin typeface="Times New Roman" pitchFamily="18" charset="0"/>
                <a:cs typeface="Times New Roman" pitchFamily="18" charset="0"/>
              </a:rPr>
              <a:t>   </a:t>
            </a:r>
            <a:r>
              <a:rPr lang="en-US" sz="4000" b="1" dirty="0">
                <a:solidFill>
                  <a:srgbClr val="0070C0"/>
                </a:solidFill>
                <a:latin typeface="Times New Roman" pitchFamily="18" charset="0"/>
                <a:cs typeface="Times New Roman" pitchFamily="18" charset="0"/>
              </a:rPr>
              <a:t>MISSION</a:t>
            </a:r>
          </a:p>
          <a:p>
            <a:pPr algn="just"/>
            <a:r>
              <a:rPr lang="en-US" sz="2800" b="1" dirty="0"/>
              <a:t>To guide them to march towards their goals by upholding the values of social progress and commitment.</a:t>
            </a:r>
          </a:p>
          <a:p>
            <a:pPr algn="just"/>
            <a:r>
              <a:rPr lang="en-US" sz="2800" b="1" dirty="0"/>
              <a:t>To cater to the need of the students hailing from the rural, marginalized and weaker section.</a:t>
            </a:r>
          </a:p>
        </p:txBody>
      </p:sp>
      <p:sp>
        <p:nvSpPr>
          <p:cNvPr id="4" name="Slide Number Placeholder 3"/>
          <p:cNvSpPr>
            <a:spLocks noGrp="1"/>
          </p:cNvSpPr>
          <p:nvPr>
            <p:ph type="sldNum" sz="quarter" idx="12"/>
          </p:nvPr>
        </p:nvSpPr>
        <p:spPr/>
        <p:txBody>
          <a:bodyPr/>
          <a:lstStyle/>
          <a:p>
            <a:fld id="{880DA132-4871-444D-B9FB-8B227BA63448}" type="slidenum">
              <a:rPr lang="en-US" smtClean="0"/>
              <a:pPr/>
              <a:t>8</a:t>
            </a:fld>
            <a:endParaRPr lang="en-US" dirty="0"/>
          </a:p>
        </p:txBody>
      </p:sp>
    </p:spTree>
  </p:cSld>
  <p:clrMapOvr>
    <a:masterClrMapping/>
  </p:clrMapOvr>
  <p:transition spd="med">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a:bodyPr>
          <a:lstStyle/>
          <a:p>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GOALS AND OBJECTIVES OF THE DEPARTMENT</a:t>
            </a:r>
          </a:p>
        </p:txBody>
      </p:sp>
      <p:sp>
        <p:nvSpPr>
          <p:cNvPr id="3" name="Content Placeholder 2"/>
          <p:cNvSpPr>
            <a:spLocks noGrp="1"/>
          </p:cNvSpPr>
          <p:nvPr>
            <p:ph idx="1"/>
          </p:nvPr>
        </p:nvSpPr>
        <p:spPr>
          <a:xfrm>
            <a:off x="0" y="1295400"/>
            <a:ext cx="9144000" cy="4678363"/>
          </a:xfrm>
        </p:spPr>
        <p:txBody>
          <a:bodyPr>
            <a:noAutofit/>
          </a:bodyPr>
          <a:lstStyle/>
          <a:p>
            <a:pPr marL="514350" indent="-514350"/>
            <a:r>
              <a:rPr lang="en-US" sz="2200" dirty="0"/>
              <a:t>To provide a platform to the students to exhibit their talents and creativity.</a:t>
            </a:r>
          </a:p>
          <a:p>
            <a:pPr marL="514350" indent="-514350"/>
            <a:r>
              <a:rPr lang="en-US" sz="2200" dirty="0"/>
              <a:t>To raise the standards of our students to global levels and make them employable.</a:t>
            </a:r>
          </a:p>
          <a:p>
            <a:pPr marL="514350" indent="-514350"/>
            <a:r>
              <a:rPr lang="en-US" sz="2200" dirty="0"/>
              <a:t>To encourage the students to commit themselves to moral and ethical language.</a:t>
            </a:r>
          </a:p>
          <a:p>
            <a:pPr marL="514350" indent="-514350"/>
            <a:r>
              <a:rPr lang="en-US" sz="2200" dirty="0"/>
              <a:t>To make the students competent and develop positive attitude.</a:t>
            </a:r>
          </a:p>
          <a:p>
            <a:pPr marL="514350" indent="-514350"/>
            <a:r>
              <a:rPr lang="en-US" sz="2200" dirty="0"/>
              <a:t>To inculcate social awareness, leadership qualities and patriotism among students.</a:t>
            </a:r>
          </a:p>
          <a:p>
            <a:pPr marL="514350" indent="-514350"/>
            <a:r>
              <a:rPr lang="en-US" sz="2200" dirty="0"/>
              <a:t>To impart employability skills.</a:t>
            </a:r>
          </a:p>
          <a:p>
            <a:pPr marL="514350" indent="-514350"/>
            <a:r>
              <a:rPr lang="en-US" sz="2200" dirty="0"/>
              <a:t>The Department motivates the students to display their articles related to the subjects.</a:t>
            </a:r>
          </a:p>
          <a:p>
            <a:pPr marL="514350" indent="-514350"/>
            <a:r>
              <a:rPr lang="en-US" sz="2200" dirty="0"/>
              <a:t>The Department makes constant efforts to modify and enrich curriculum to cater to the needs of dynamic employment market.</a:t>
            </a:r>
          </a:p>
        </p:txBody>
      </p:sp>
      <p:sp>
        <p:nvSpPr>
          <p:cNvPr id="4" name="Slide Number Placeholder 3"/>
          <p:cNvSpPr>
            <a:spLocks noGrp="1"/>
          </p:cNvSpPr>
          <p:nvPr>
            <p:ph type="sldNum" sz="quarter" idx="12"/>
          </p:nvPr>
        </p:nvSpPr>
        <p:spPr/>
        <p:txBody>
          <a:bodyPr/>
          <a:lstStyle/>
          <a:p>
            <a:fld id="{880DA132-4871-444D-B9FB-8B227BA63448}" type="slidenum">
              <a:rPr lang="en-US" smtClean="0"/>
              <a:pPr/>
              <a:t>9</a:t>
            </a:fld>
            <a:endParaRPr lang="en-US" dirty="0"/>
          </a:p>
        </p:txBody>
      </p:sp>
    </p:spTree>
  </p:cSld>
  <p:clrMapOvr>
    <a:masterClrMapping/>
  </p:clrMapOvr>
  <p:transition spd="med">
    <p:pull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1457</TotalTime>
  <Words>921</Words>
  <Application>Microsoft Office PowerPoint</Application>
  <PresentationFormat>On-screen Show (4:3)</PresentationFormat>
  <Paragraphs>166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Times New Roman</vt:lpstr>
      <vt:lpstr>Office Theme</vt:lpstr>
      <vt:lpstr>  JHUMRI TELAIYA COMMERCE COLLEGE   DEPARTMENT OF ENGLISH    </vt:lpstr>
      <vt:lpstr>PowerPoint Presentation</vt:lpstr>
      <vt:lpstr>PERSONAL PROFILE</vt:lpstr>
      <vt:lpstr>Faculty</vt:lpstr>
      <vt:lpstr>PowerPoint Presentation</vt:lpstr>
      <vt:lpstr>PowerPoint Presentation</vt:lpstr>
      <vt:lpstr>PowerPoint Presentation</vt:lpstr>
      <vt:lpstr>VISION To empower the students with holistic knowledge and improve communication skills. </vt:lpstr>
      <vt:lpstr>GOALS AND OBJECTIVES OF THE DEPARTMENT</vt:lpstr>
      <vt:lpstr>ACTIVITIES CONDUCTED BY ENGLISH DEPARTMENT</vt:lpstr>
      <vt:lpstr>BEST PRACTICES OF THE DEPARTMENT OF ENGLISH</vt:lpstr>
      <vt:lpstr>INNOVATIVE METHODS  OF TEACHING </vt:lpstr>
      <vt:lpstr>FUTURE PLANS</vt:lpstr>
      <vt:lpstr>SWOC</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HEARTY WELCOME TO NAAC PEER TEAM 04.04.2016, 05.04.2016, 06.04.2016 DEPARTMENT OF ENGLISH, ACHARYA FIRST GRADE COLLEGE FOR WOMEN</dc:title>
  <dc:creator>Ilango</dc:creator>
  <cp:lastModifiedBy>Tathagat Teachers Training College</cp:lastModifiedBy>
  <cp:revision>178</cp:revision>
  <dcterms:created xsi:type="dcterms:W3CDTF">2016-03-11T03:14:16Z</dcterms:created>
  <dcterms:modified xsi:type="dcterms:W3CDTF">2025-06-08T15:26:55Z</dcterms:modified>
</cp:coreProperties>
</file>