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5" r:id="rId7"/>
    <p:sldId id="273" r:id="rId8"/>
    <p:sldId id="340" r:id="rId9"/>
    <p:sldId id="277" r:id="rId10"/>
    <p:sldId id="306" r:id="rId11"/>
    <p:sldId id="279" r:id="rId12"/>
    <p:sldId id="280" r:id="rId13"/>
    <p:sldId id="294" r:id="rId14"/>
    <p:sldId id="296" r:id="rId15"/>
    <p:sldId id="297" r:id="rId16"/>
    <p:sldId id="298" r:id="rId17"/>
    <p:sldId id="299" r:id="rId18"/>
    <p:sldId id="300" r:id="rId19"/>
    <p:sldId id="301" r:id="rId20"/>
  </p:sldIdLst>
  <p:sldSz cx="9906000" cy="6858000" type="A4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06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495" cy="500936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r">
              <a:defRPr sz="1200"/>
            </a:lvl1pPr>
          </a:lstStyle>
          <a:p>
            <a:fld id="{79F99E24-730B-4E33-AAF9-E2345721FCDE}" type="datetimeFigureOut">
              <a:rPr lang="en-US" smtClean="0"/>
              <a:pPr/>
              <a:t>6/8/2025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50888"/>
            <a:ext cx="54276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5" tIns="46548" rIns="93095" bIns="465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0" y="4758890"/>
            <a:ext cx="5507990" cy="4508421"/>
          </a:xfrm>
          <a:prstGeom prst="rect">
            <a:avLst/>
          </a:prstGeom>
        </p:spPr>
        <p:txBody>
          <a:bodyPr vert="horz" lIns="93095" tIns="46548" rIns="93095" bIns="465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3495" cy="500936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0936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r">
              <a:defRPr sz="1200"/>
            </a:lvl1pPr>
          </a:lstStyle>
          <a:p>
            <a:fld id="{4AA71617-21DA-4C7C-A0E0-61C40F3482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289D-DD3F-4FB6-A5F4-3C1C613C1BF8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DC12-6CBD-460D-9800-FD3955D0EAD7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39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0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3832-728A-42D2-8DBE-F7B658D7DAF1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6F84-4253-47A4-B1CD-59C4D8BD7781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8052-3491-4CA3-862E-347682DB0967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109B-C822-4335-9E82-8000A70EDD4F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695D-9176-49AB-93E4-EFAD1EEC4AD8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F47E-CAA8-44AA-B31D-3E2E52C8663D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9C9C-926D-4325-821B-00A66F7869ED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1437-BC9B-43FB-BFB4-4AF185429F7F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9068-3293-4E7F-BCAA-785E33BFE4C6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8121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216B04-94C2-47E3-AE2F-7F53E1257C24}" type="datetime1">
              <a:rPr lang="en-US" smtClean="0"/>
              <a:pPr/>
              <a:t>6/8/2025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Department of History - AFGCW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3014B1-0DD4-4C83-B3E4-C31299580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125" y="0"/>
            <a:ext cx="8763000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</a:gra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JHUMRI TELAIYA COMMERCE COLLEGE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681335"/>
            <a:ext cx="8763000" cy="46166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KARMA, JHUMRI TELAIYA, KODERMA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125" y="1219200"/>
            <a:ext cx="8791875" cy="830997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of History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125" y="6334780"/>
            <a:ext cx="879187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9-10</a:t>
            </a:r>
            <a:r>
              <a:rPr lang="en-US" sz="2800" b="1" baseline="30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TH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JUNE 2025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486650" y="6381750"/>
            <a:ext cx="2419350" cy="476250"/>
          </a:xfrm>
        </p:spPr>
        <p:txBody>
          <a:bodyPr/>
          <a:lstStyle/>
          <a:p>
            <a:r>
              <a:rPr lang="en-US" dirty="0"/>
              <a:t>Department of History - AFGCW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86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HEARTY WELCOME TO NAAC PEER TEAM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A68E9-E34E-BE72-13B3-388E0A280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/>
          <a:stretch>
            <a:fillRect/>
          </a:stretch>
        </p:blipFill>
        <p:spPr>
          <a:xfrm>
            <a:off x="1114125" y="2050197"/>
            <a:ext cx="8791875" cy="4284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5704" y="29569"/>
            <a:ext cx="8725848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Achievements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6584"/>
              </p:ext>
            </p:extLst>
          </p:nvPr>
        </p:nvGraphicFramePr>
        <p:xfrm>
          <a:off x="1115704" y="675900"/>
          <a:ext cx="8725847" cy="280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4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6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Highest Marks Obtained Students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6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Rubi Kumari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6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Tapeshwar Kumar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6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Manisha Kumari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6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Suraj Kumar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6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Nilesh Modi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29352" y="39469"/>
            <a:ext cx="8727744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Innovative Teaching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8382000" cy="5257800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Use of chalk-talk method.</a:t>
            </a:r>
          </a:p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Assignments.</a:t>
            </a:r>
          </a:p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Seminar.</a:t>
            </a:r>
          </a:p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Tests</a:t>
            </a:r>
          </a:p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Providing study material.</a:t>
            </a:r>
          </a:p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Encouraging students to refer general text books.</a:t>
            </a:r>
          </a:p>
          <a:p>
            <a:pPr marL="514350" lvl="0" indent="-514350">
              <a:buClr>
                <a:srgbClr val="7030A0"/>
              </a:buClr>
              <a:buSzPct val="71000"/>
              <a:buFont typeface="+mj-lt"/>
              <a:buAutoNum type="arabicPeriod"/>
            </a:pPr>
            <a:r>
              <a:rPr lang="en-US" sz="3200" dirty="0">
                <a:latin typeface="Cambria" pitchFamily="18" charset="0"/>
              </a:rPr>
              <a:t>Group discussions.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29352" y="40944"/>
            <a:ext cx="8725848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Innovative Teaching Methods…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85344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>
                <a:latin typeface="Cambria" pitchFamily="18" charset="0"/>
              </a:rPr>
              <a:t>Seminar:</a:t>
            </a:r>
            <a:endParaRPr lang="en-US" sz="2800" dirty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Students selected the topic of their choice and make presentation</a:t>
            </a:r>
          </a:p>
          <a:p>
            <a:pPr>
              <a:buNone/>
            </a:pPr>
            <a:r>
              <a:rPr lang="en-US" sz="2800" b="1" u="sng" dirty="0">
                <a:latin typeface="Cambria" pitchFamily="18" charset="0"/>
              </a:rPr>
              <a:t>Objectives:</a:t>
            </a:r>
            <a:endParaRPr lang="en-US" sz="2800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To develop leadership qualities among students.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To improve interest of students in the study and develop presentation skills.</a:t>
            </a:r>
          </a:p>
          <a:p>
            <a:pPr>
              <a:buNone/>
            </a:pPr>
            <a:r>
              <a:rPr lang="en-US" sz="2800" b="1" u="sng" dirty="0">
                <a:latin typeface="Cambria" pitchFamily="18" charset="0"/>
              </a:rPr>
              <a:t>Remedial classes:</a:t>
            </a:r>
            <a:endParaRPr lang="en-US" sz="2800" dirty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Identify slow learners / performs and provide extra guidance and study material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04" y="29568"/>
            <a:ext cx="8763000" cy="685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SWOT ANALYSIS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8610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>
                <a:latin typeface="Cambria" pitchFamily="18" charset="0"/>
              </a:rPr>
              <a:t>Strength:</a:t>
            </a:r>
          </a:p>
          <a:p>
            <a:endParaRPr lang="en-US" sz="1050" dirty="0"/>
          </a:p>
          <a:p>
            <a:pPr marL="514350" lvl="0" indent="-514350">
              <a:buClr>
                <a:srgbClr val="7030A0"/>
              </a:buClr>
              <a:buSzPct val="74000"/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100 % Result.</a:t>
            </a:r>
          </a:p>
          <a:p>
            <a:pPr marL="514350" lvl="0" indent="-51435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Participation in Seminars, workshops and conferences.</a:t>
            </a:r>
          </a:p>
          <a:p>
            <a:pPr marL="514350" lvl="0" indent="-51435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Effective teaching-learning process design approach of practice oriented with special emphasis on learning with teachers as a facilitators.</a:t>
            </a:r>
          </a:p>
          <a:p>
            <a:pPr marL="514350" indent="-51435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Supporting weaker students through remedial &amp; tutorial classes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04" y="15920"/>
            <a:ext cx="8763000" cy="533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SWOT ANALYSIS….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8604250" cy="5483352"/>
          </a:xfrm>
        </p:spPr>
        <p:txBody>
          <a:bodyPr/>
          <a:lstStyle/>
          <a:p>
            <a:pPr>
              <a:buNone/>
            </a:pPr>
            <a:r>
              <a:rPr lang="en-US" sz="3200" b="1" u="sng" dirty="0">
                <a:latin typeface="Cambria" pitchFamily="18" charset="0"/>
              </a:rPr>
              <a:t>Weakness:</a:t>
            </a:r>
          </a:p>
          <a:p>
            <a:endParaRPr lang="en-US" sz="1200" dirty="0">
              <a:latin typeface="Cambria" pitchFamily="18" charset="0"/>
            </a:endParaRPr>
          </a:p>
          <a:p>
            <a:pPr lvl="0"/>
            <a:r>
              <a:rPr lang="en-US" sz="2800" dirty="0">
                <a:latin typeface="Cambria" pitchFamily="18" charset="0"/>
              </a:rPr>
              <a:t>Poor communication skill in both verbal and non-verbal.</a:t>
            </a:r>
          </a:p>
          <a:p>
            <a:pPr lvl="0"/>
            <a:r>
              <a:rPr lang="en-US" sz="2800" dirty="0">
                <a:latin typeface="Cambria" pitchFamily="18" charset="0"/>
              </a:rPr>
              <a:t>The majority of the students come from Poor-Socio-Economic background and they may not have good academic background.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096" y="15920"/>
            <a:ext cx="8798256" cy="609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SWOT ANALYSIS….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8458200" cy="563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>
                <a:latin typeface="Cambria" pitchFamily="18" charset="0"/>
              </a:rPr>
              <a:t>Opportunities:</a:t>
            </a:r>
          </a:p>
          <a:p>
            <a:pPr>
              <a:buNone/>
            </a:pPr>
            <a:endParaRPr lang="en-US" sz="1500" dirty="0">
              <a:latin typeface="Cambria" pitchFamily="18" charset="0"/>
            </a:endParaRPr>
          </a:p>
          <a:p>
            <a:pPr lvl="0" algn="just"/>
            <a:r>
              <a:rPr lang="en-US" sz="3200" dirty="0">
                <a:latin typeface="Cambria" pitchFamily="18" charset="0"/>
              </a:rPr>
              <a:t>More scope to use modern technology aids in teaching learning programs.</a:t>
            </a:r>
          </a:p>
          <a:p>
            <a:pPr lvl="0" algn="just"/>
            <a:r>
              <a:rPr lang="en-US" sz="3200" dirty="0">
                <a:latin typeface="Cambria" pitchFamily="18" charset="0"/>
              </a:rPr>
              <a:t>Communication and other skill development programs for students.</a:t>
            </a:r>
          </a:p>
          <a:p>
            <a:pPr lvl="0" algn="just"/>
            <a:r>
              <a:rPr lang="en-US" sz="3200" dirty="0">
                <a:latin typeface="Cambria" pitchFamily="18" charset="0"/>
              </a:rPr>
              <a:t>To train and counsel students to become more employable.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7296"/>
            <a:ext cx="8801100" cy="609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SWOT ANALYSIS….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8458200" cy="40386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Cambria" pitchFamily="18" charset="0"/>
              </a:rPr>
              <a:t>Challenges (Threats)</a:t>
            </a:r>
          </a:p>
          <a:p>
            <a:pPr>
              <a:buNone/>
            </a:pPr>
            <a:endParaRPr lang="en-US" sz="1500" dirty="0">
              <a:latin typeface="Cambria" pitchFamily="18" charset="0"/>
            </a:endParaRPr>
          </a:p>
          <a:p>
            <a:pPr lvl="0"/>
            <a:r>
              <a:rPr lang="en-US" dirty="0">
                <a:latin typeface="Cambria" pitchFamily="18" charset="0"/>
              </a:rPr>
              <a:t>D</a:t>
            </a:r>
            <a:r>
              <a:rPr lang="en-US" sz="3200" dirty="0">
                <a:latin typeface="Cambria" pitchFamily="18" charset="0"/>
              </a:rPr>
              <a:t>rop-outs due to early marriages.</a:t>
            </a:r>
          </a:p>
          <a:p>
            <a:pPr lvl="0"/>
            <a:r>
              <a:rPr lang="en-US" sz="3200" dirty="0">
                <a:latin typeface="Cambria" pitchFamily="18" charset="0"/>
              </a:rPr>
              <a:t>Attracting qualitative students because two more colleges in the town.</a:t>
            </a:r>
          </a:p>
          <a:p>
            <a:pPr lvl="0"/>
            <a:r>
              <a:rPr lang="en-US" sz="3200" dirty="0">
                <a:latin typeface="Cambria" pitchFamily="18" charset="0"/>
              </a:rPr>
              <a:t>Accepting and adopting and updating the technologies teaching and learning.</a:t>
            </a: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648"/>
            <a:ext cx="8801100" cy="609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SWOT ANALYSIS….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8534400" cy="5635752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>
                <a:latin typeface="Cambria" pitchFamily="18" charset="0"/>
              </a:rPr>
              <a:t>Future Plans</a:t>
            </a:r>
          </a:p>
          <a:p>
            <a:endParaRPr lang="en-US" sz="1700" dirty="0">
              <a:latin typeface="Cambria" pitchFamily="18" charset="0"/>
            </a:endParaRPr>
          </a:p>
          <a:p>
            <a:pPr lvl="0"/>
            <a:r>
              <a:rPr lang="en-US" sz="3200" dirty="0">
                <a:latin typeface="Cambria" pitchFamily="18" charset="0"/>
              </a:rPr>
              <a:t>To conduct more numbers of Syllabus oriented seminars from the students.</a:t>
            </a:r>
          </a:p>
          <a:p>
            <a:pPr lvl="0"/>
            <a:r>
              <a:rPr lang="en-US" sz="3200" dirty="0">
                <a:latin typeface="Cambria" pitchFamily="18" charset="0"/>
              </a:rPr>
              <a:t>To conduct life skill development programs regularly after the class hours.</a:t>
            </a:r>
          </a:p>
          <a:p>
            <a:pPr lvl="0"/>
            <a:r>
              <a:rPr lang="en-US" sz="3200" dirty="0">
                <a:latin typeface="Cambria" pitchFamily="18" charset="0"/>
              </a:rPr>
              <a:t>To give various projects work to develop department.</a:t>
            </a:r>
          </a:p>
          <a:p>
            <a:pPr lvl="0"/>
            <a:r>
              <a:rPr lang="en-US" sz="3200" dirty="0">
                <a:latin typeface="Cambria" pitchFamily="18" charset="0"/>
              </a:rPr>
              <a:t>To train the students for job opportunities in details (carrier guidance)</a:t>
            </a:r>
          </a:p>
          <a:p>
            <a:pPr lvl="0"/>
            <a:r>
              <a:rPr lang="en-US" dirty="0">
                <a:latin typeface="Cambria" pitchFamily="18" charset="0"/>
              </a:rPr>
              <a:t>Every year conducting Historical Tour.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5920"/>
            <a:ext cx="8801100" cy="533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Best Practice of the Department of History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8458200" cy="5635752"/>
          </a:xfrm>
        </p:spPr>
        <p:txBody>
          <a:bodyPr>
            <a:normAutofit/>
          </a:bodyPr>
          <a:lstStyle/>
          <a:p>
            <a:pPr marL="457200" lvl="0" indent="-4572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Faculty members are donating personal books to the poor students.</a:t>
            </a:r>
          </a:p>
          <a:p>
            <a:pPr marL="457200" lvl="0" indent="-457200">
              <a:buClr>
                <a:srgbClr val="7030A0"/>
              </a:buClr>
              <a:buFont typeface="+mj-lt"/>
              <a:buAutoNum type="arabicPeriod"/>
            </a:pPr>
            <a:endParaRPr lang="en-US" sz="1600" dirty="0">
              <a:latin typeface="Cambria" pitchFamily="18" charset="0"/>
            </a:endParaRPr>
          </a:p>
          <a:p>
            <a:pPr marL="457200" lvl="0" indent="-4572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Faculty members have paid admission fee to  poor students.</a:t>
            </a:r>
          </a:p>
          <a:p>
            <a:pPr marL="457200" lvl="0" indent="-457200">
              <a:buClr>
                <a:srgbClr val="7030A0"/>
              </a:buClr>
              <a:buFont typeface="+mj-lt"/>
              <a:buAutoNum type="arabicPeriod"/>
            </a:pPr>
            <a:endParaRPr lang="en-US" sz="1600" dirty="0">
              <a:latin typeface="Cambria" pitchFamily="18" charset="0"/>
            </a:endParaRPr>
          </a:p>
          <a:p>
            <a:pPr marL="457200" lvl="0" indent="-4572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>
                <a:latin typeface="Cambria" pitchFamily="18" charset="0"/>
              </a:rPr>
              <a:t>Faculty members are also providing counseling to the students.</a:t>
            </a:r>
          </a:p>
          <a:p>
            <a:pPr marL="822960" lvl="1" indent="-457200">
              <a:buClr>
                <a:srgbClr val="7030A0"/>
              </a:buClr>
              <a:buFont typeface="+mj-lt"/>
              <a:buAutoNum type="alphaLcPeriod"/>
            </a:pPr>
            <a:r>
              <a:rPr lang="en-US" sz="2800" dirty="0">
                <a:latin typeface="Cambria" pitchFamily="18" charset="0"/>
              </a:rPr>
              <a:t>Academic counseling.</a:t>
            </a:r>
            <a:endParaRPr lang="en-US" sz="1600" dirty="0">
              <a:latin typeface="Cambria" pitchFamily="18" charset="0"/>
            </a:endParaRPr>
          </a:p>
          <a:p>
            <a:pPr marL="822960" lvl="1" indent="-457200">
              <a:buClr>
                <a:srgbClr val="7030A0"/>
              </a:buClr>
              <a:buFont typeface="+mj-lt"/>
              <a:buAutoNum type="alphaLcPeriod"/>
            </a:pPr>
            <a:r>
              <a:rPr lang="en-US" sz="2800" dirty="0">
                <a:latin typeface="Cambria" pitchFamily="18" charset="0"/>
              </a:rPr>
              <a:t>Career counseling.</a:t>
            </a:r>
            <a:endParaRPr lang="en-US" sz="1600" dirty="0">
              <a:latin typeface="Cambria" pitchFamily="18" charset="0"/>
            </a:endParaRPr>
          </a:p>
          <a:p>
            <a:pPr lvl="0"/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7351" y="2057400"/>
            <a:ext cx="86100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352" y="27296"/>
            <a:ext cx="8776648" cy="609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Year of Establishment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History - JTCC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43000" y="835968"/>
            <a:ext cx="8763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Department of History was established in 1984.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Combinations Offered: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History, Economics, Political Science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Ranchi University and Now (Vinoba Bhave </a:t>
            </a:r>
            <a:r>
              <a:rPr lang="en-US" sz="30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University) 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has introduced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choice based credit system from 2015-16.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648"/>
            <a:ext cx="8839200" cy="56356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8610600" cy="5483352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r>
              <a:rPr lang="en-US" dirty="0">
                <a:latin typeface="Cambria" pitchFamily="18" charset="0"/>
              </a:rPr>
              <a:t>To impart quality education in History to rural and economically weaker students.</a:t>
            </a:r>
          </a:p>
          <a:p>
            <a:pPr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endParaRPr lang="en-US" dirty="0">
              <a:latin typeface="Cambria" pitchFamily="18" charset="0"/>
            </a:endParaRPr>
          </a:p>
          <a:p>
            <a:pPr lvl="0"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r>
              <a:rPr lang="en-US" dirty="0">
                <a:latin typeface="Cambria" pitchFamily="18" charset="0"/>
              </a:rPr>
              <a:t>To create interest to opt for History as a major subject in higher education.</a:t>
            </a:r>
          </a:p>
          <a:p>
            <a:pPr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endParaRPr lang="en-US" dirty="0">
              <a:latin typeface="Cambria" pitchFamily="18" charset="0"/>
            </a:endParaRPr>
          </a:p>
          <a:p>
            <a:pPr lvl="0"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r>
              <a:rPr lang="en-US" dirty="0">
                <a:latin typeface="Cambria" pitchFamily="18" charset="0"/>
              </a:rPr>
              <a:t>To make the students creative and research oriented.</a:t>
            </a:r>
          </a:p>
          <a:p>
            <a:pPr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endParaRPr lang="en-US" dirty="0">
              <a:latin typeface="Cambria" pitchFamily="18" charset="0"/>
            </a:endParaRPr>
          </a:p>
          <a:p>
            <a:pPr lvl="0"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r>
              <a:rPr lang="en-US" dirty="0">
                <a:latin typeface="Cambria" pitchFamily="18" charset="0"/>
              </a:rPr>
              <a:t>To raise the standard of our students to global levels and make them employable.</a:t>
            </a:r>
          </a:p>
          <a:p>
            <a:pPr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endParaRPr lang="en-US" dirty="0">
              <a:latin typeface="Cambria" pitchFamily="18" charset="0"/>
            </a:endParaRPr>
          </a:p>
          <a:p>
            <a:pPr lvl="0" algn="just">
              <a:buClr>
                <a:srgbClr val="7030A0"/>
              </a:buClr>
              <a:buSzPct val="84000"/>
              <a:buFont typeface="Wingdings" pitchFamily="2" charset="2"/>
              <a:buChar char="@"/>
            </a:pPr>
            <a:r>
              <a:rPr lang="en-US" dirty="0">
                <a:latin typeface="Cambria" pitchFamily="18" charset="0"/>
              </a:rPr>
              <a:t>To provide a platform to the students to exhibit their talents &amp; creativity.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096" y="27296"/>
            <a:ext cx="8798256" cy="56356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950" y="990600"/>
            <a:ext cx="8502650" cy="5638800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3800" dirty="0">
                <a:latin typeface="Cambria" pitchFamily="18" charset="0"/>
              </a:rPr>
              <a:t>To provide education not only to acquire knowledge but also to inculcate a sound philosophy for a holistic living.</a:t>
            </a:r>
          </a:p>
          <a:p>
            <a:pPr algn="just">
              <a:buClr>
                <a:srgbClr val="7030A0"/>
              </a:buClr>
              <a:buSzPct val="85000"/>
              <a:buFont typeface="Wingdings" pitchFamily="2" charset="2"/>
              <a:buChar char="@"/>
            </a:pPr>
            <a:endParaRPr lang="en-US" sz="1600" dirty="0">
              <a:latin typeface="Cambria" pitchFamily="18" charset="0"/>
            </a:endParaRPr>
          </a:p>
          <a:p>
            <a:pPr lvl="0" algn="just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3800" dirty="0">
                <a:latin typeface="Cambria" pitchFamily="18" charset="0"/>
              </a:rPr>
              <a:t>To encourage self evaluation, personality development &amp; guide the students to strive towards perfection and competence.</a:t>
            </a:r>
          </a:p>
          <a:p>
            <a:pPr algn="just">
              <a:buClr>
                <a:srgbClr val="7030A0"/>
              </a:buClr>
              <a:buSzPct val="85000"/>
              <a:buFont typeface="Wingdings" pitchFamily="2" charset="2"/>
              <a:buChar char="@"/>
            </a:pPr>
            <a:endParaRPr lang="en-US" sz="1900" dirty="0">
              <a:latin typeface="Cambria" pitchFamily="18" charset="0"/>
            </a:endParaRPr>
          </a:p>
          <a:p>
            <a:pPr lvl="0" algn="just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3800" dirty="0">
                <a:latin typeface="Cambria" pitchFamily="18" charset="0"/>
              </a:rPr>
              <a:t>Department of History provides excellent teaching and learning environment with its focus on continuing education.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0" y="27296"/>
            <a:ext cx="8794750" cy="56356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Future Plans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950" y="838200"/>
            <a:ext cx="8502650" cy="5638800"/>
          </a:xfrm>
        </p:spPr>
        <p:txBody>
          <a:bodyPr>
            <a:normAutofit/>
          </a:bodyPr>
          <a:lstStyle/>
          <a:p>
            <a:pPr lvl="0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2800" dirty="0">
                <a:latin typeface="Cambria" pitchFamily="18" charset="0"/>
              </a:rPr>
              <a:t>To conduct more number of syllabus oriented seminars from the students.</a:t>
            </a:r>
          </a:p>
          <a:p>
            <a:pPr>
              <a:buClr>
                <a:srgbClr val="7030A0"/>
              </a:buClr>
              <a:buSzPct val="85000"/>
              <a:buFont typeface="Wingdings" pitchFamily="2" charset="2"/>
              <a:buChar char="@"/>
            </a:pPr>
            <a:endParaRPr lang="en-US" sz="2800" dirty="0">
              <a:latin typeface="Cambria" pitchFamily="18" charset="0"/>
            </a:endParaRPr>
          </a:p>
          <a:p>
            <a:pPr lvl="0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2800" dirty="0">
                <a:latin typeface="Cambria" pitchFamily="18" charset="0"/>
              </a:rPr>
              <a:t>To conduct life skill development programmes regularly after the class hours.</a:t>
            </a:r>
          </a:p>
          <a:p>
            <a:pPr>
              <a:buClr>
                <a:srgbClr val="7030A0"/>
              </a:buClr>
              <a:buSzPct val="85000"/>
              <a:buFont typeface="Wingdings" pitchFamily="2" charset="2"/>
              <a:buChar char="@"/>
            </a:pPr>
            <a:endParaRPr lang="en-US" sz="2800" dirty="0">
              <a:latin typeface="Cambria" pitchFamily="18" charset="0"/>
            </a:endParaRPr>
          </a:p>
          <a:p>
            <a:pPr lvl="0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2800" dirty="0">
                <a:latin typeface="Cambria" pitchFamily="18" charset="0"/>
              </a:rPr>
              <a:t>To give various project work to develop the department.</a:t>
            </a:r>
          </a:p>
          <a:p>
            <a:pPr marL="82296" lvl="0" indent="0">
              <a:buClr>
                <a:srgbClr val="7030A0"/>
              </a:buClr>
              <a:buSzPct val="85000"/>
              <a:buNone/>
            </a:pPr>
            <a:endParaRPr lang="en-US" sz="2800" dirty="0">
              <a:latin typeface="Cambria" pitchFamily="18" charset="0"/>
            </a:endParaRPr>
          </a:p>
          <a:p>
            <a:pPr lvl="0">
              <a:buClr>
                <a:srgbClr val="7030A0"/>
              </a:buClr>
              <a:buSzPct val="85000"/>
              <a:buFont typeface="Wingdings" pitchFamily="2" charset="2"/>
              <a:buChar char="@"/>
            </a:pPr>
            <a:r>
              <a:rPr lang="en-US" sz="2800" dirty="0">
                <a:latin typeface="Cambria" pitchFamily="18" charset="0"/>
              </a:rPr>
              <a:t>To train the students for job opportunities.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92" y="13648"/>
            <a:ext cx="8784608" cy="56356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Faculty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00488"/>
              </p:ext>
            </p:extLst>
          </p:nvPr>
        </p:nvGraphicFramePr>
        <p:xfrm>
          <a:off x="1235692" y="665944"/>
          <a:ext cx="8556008" cy="5734854"/>
        </p:xfrm>
        <a:graphic>
          <a:graphicData uri="http://schemas.openxmlformats.org/drawingml/2006/table">
            <a:tbl>
              <a:tblPr/>
              <a:tblGrid>
                <a:gridCol w="318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2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Name of the Faculty</a:t>
                      </a:r>
                      <a:endParaRPr lang="en-US" sz="105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Designation</a:t>
                      </a:r>
                      <a:endParaRPr lang="en-US" sz="105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Qualification</a:t>
                      </a:r>
                      <a:endParaRPr lang="en-US" sz="105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Experience</a:t>
                      </a:r>
                      <a:endParaRPr lang="en-US" sz="105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Prof. Yugal Saw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Asstt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. Professor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MA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25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Prof. Kishori Saw</a:t>
                      </a: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Asstt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. Professor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MA</a:t>
                      </a: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97627"/>
                  </a:ext>
                </a:extLst>
              </a:tr>
              <a:tr h="1912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Vijay Das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Asstt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. Professor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MA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1601" marR="51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9979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704" y="40944"/>
            <a:ext cx="8763000" cy="76944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Students Strength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77408"/>
              </p:ext>
            </p:extLst>
          </p:nvPr>
        </p:nvGraphicFramePr>
        <p:xfrm>
          <a:off x="1219200" y="1114926"/>
          <a:ext cx="8534399" cy="4244741"/>
        </p:xfrm>
        <a:graphic>
          <a:graphicData uri="http://schemas.openxmlformats.org/drawingml/2006/table">
            <a:tbl>
              <a:tblPr/>
              <a:tblGrid>
                <a:gridCol w="97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318">
                  <a:extLst>
                    <a:ext uri="{9D8B030D-6E8A-4147-A177-3AD203B41FA5}">
                      <a16:colId xmlns:a16="http://schemas.microsoft.com/office/drawing/2014/main" val="534316849"/>
                    </a:ext>
                  </a:extLst>
                </a:gridCol>
                <a:gridCol w="1242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Sl. No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Year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SC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ST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OBC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Total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01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2018-19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25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00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119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09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153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02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2019-20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38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00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208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24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270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03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2020-21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00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182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32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240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04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2021-22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36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00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226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285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05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2022-23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00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228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17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265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0385-8D28-0EBF-CD5F-6463E558D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1E717821-5728-1F1E-80FF-AF8BFAF1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04" y="40944"/>
            <a:ext cx="8763000" cy="76944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Students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0A9663-1C6B-03B2-913C-B51EDDC33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07351"/>
              </p:ext>
            </p:extLst>
          </p:nvPr>
        </p:nvGraphicFramePr>
        <p:xfrm>
          <a:off x="1115704" y="810384"/>
          <a:ext cx="8763000" cy="4700829"/>
        </p:xfrm>
        <a:graphic>
          <a:graphicData uri="http://schemas.openxmlformats.org/drawingml/2006/table">
            <a:tbl>
              <a:tblPr/>
              <a:tblGrid>
                <a:gridCol w="135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8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Sl. No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Year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Appear </a:t>
                      </a:r>
                    </a:p>
                  </a:txBody>
                  <a:tcPr marL="53381" marR="53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Passed</a:t>
                      </a:r>
                    </a:p>
                  </a:txBody>
                  <a:tcPr marL="53381" marR="533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Cambria"/>
                          <a:cs typeface="Times New Roman"/>
                        </a:rPr>
                        <a:t>Remark’s</a:t>
                      </a:r>
                      <a:endParaRPr lang="en-US" sz="11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01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2018-19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02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2019-20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mbria" pitchFamily="18" charset="0"/>
                          <a:ea typeface="Cambria"/>
                          <a:cs typeface="Times New Roman"/>
                        </a:rPr>
                        <a:t>03</a:t>
                      </a:r>
                      <a:endParaRPr lang="en-US" sz="140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2020-21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84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69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mbria" pitchFamily="18" charset="0"/>
                          <a:ea typeface="Cambria"/>
                          <a:cs typeface="Times New Roman"/>
                        </a:rPr>
                        <a:t>04</a:t>
                      </a:r>
                      <a:endParaRPr lang="en-US" sz="140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2021-22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91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75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mbria" pitchFamily="18" charset="0"/>
                          <a:ea typeface="Cambria"/>
                          <a:cs typeface="Times New Roman"/>
                        </a:rPr>
                        <a:t>05</a:t>
                      </a:r>
                      <a:endParaRPr lang="en-US" sz="140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 pitchFamily="18" charset="0"/>
                          <a:ea typeface="Cambria"/>
                          <a:cs typeface="Times New Roman"/>
                        </a:rPr>
                        <a:t>2022-23</a:t>
                      </a:r>
                      <a:endParaRPr lang="en-US" sz="14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162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 pitchFamily="18" charset="0"/>
                          <a:ea typeface="Cambria"/>
                          <a:cs typeface="Times New Roman"/>
                        </a:rPr>
                        <a:t>130</a:t>
                      </a: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mbria" pitchFamily="18" charset="0"/>
                        <a:ea typeface="Cambria"/>
                        <a:cs typeface="Times New Roman"/>
                      </a:endParaRPr>
                    </a:p>
                  </a:txBody>
                  <a:tcPr marL="57846" marR="57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710D-FF90-16BC-6A6A-DB97D41E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History - AFGCW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62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29352" y="29569"/>
            <a:ext cx="8741392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8458200" cy="5330952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>
                <a:latin typeface="Cambria" pitchFamily="18" charset="0"/>
              </a:rPr>
              <a:t>More than 10 students cleared the JPSC competitive examination and some others and got appointment as  Head Masters.</a:t>
            </a:r>
          </a:p>
          <a:p>
            <a:pPr lvl="0" algn="just"/>
            <a:r>
              <a:rPr lang="en-US" sz="2800" dirty="0">
                <a:latin typeface="Cambria" pitchFamily="18" charset="0"/>
              </a:rPr>
              <a:t>O5 Students have cleared </a:t>
            </a:r>
            <a:r>
              <a:rPr lang="en-US" sz="2800" b="1" dirty="0">
                <a:latin typeface="Cambria" pitchFamily="18" charset="0"/>
              </a:rPr>
              <a:t>NET/SLET</a:t>
            </a:r>
            <a:r>
              <a:rPr lang="en-US" sz="2800" dirty="0">
                <a:latin typeface="Cambria" pitchFamily="18" charset="0"/>
              </a:rPr>
              <a:t> Exam and working as Guest Faculty.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809</TotalTime>
  <Words>756</Words>
  <Application>Microsoft Office PowerPoint</Application>
  <PresentationFormat>A4 Paper (210x297 mm)</PresentationFormat>
  <Paragraphs>207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Garamond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Year of Establishment</vt:lpstr>
      <vt:lpstr>Vision</vt:lpstr>
      <vt:lpstr>Mission</vt:lpstr>
      <vt:lpstr>Future Plans</vt:lpstr>
      <vt:lpstr>Faculty</vt:lpstr>
      <vt:lpstr>PowerPoint Presentation</vt:lpstr>
      <vt:lpstr>PowerPoint Presentation</vt:lpstr>
      <vt:lpstr>Students Progression</vt:lpstr>
      <vt:lpstr>Students Achievements </vt:lpstr>
      <vt:lpstr>Innovative Teaching Methods</vt:lpstr>
      <vt:lpstr>Innovative Teaching Methods…</vt:lpstr>
      <vt:lpstr>SWOT ANALYSIS</vt:lpstr>
      <vt:lpstr>SWOT ANALYSIS….</vt:lpstr>
      <vt:lpstr>SWOT ANALYSIS….</vt:lpstr>
      <vt:lpstr>SWOT ANALYSIS….</vt:lpstr>
      <vt:lpstr>SWOT ANALYSIS….</vt:lpstr>
      <vt:lpstr>Best Practice of the Department of History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BADRI</dc:creator>
  <cp:lastModifiedBy>Tathagat Teachers Training College</cp:lastModifiedBy>
  <cp:revision>199</cp:revision>
  <cp:lastPrinted>2025-06-08T15:15:38Z</cp:lastPrinted>
  <dcterms:created xsi:type="dcterms:W3CDTF">2016-03-03T09:52:08Z</dcterms:created>
  <dcterms:modified xsi:type="dcterms:W3CDTF">2025-06-08T15:22:25Z</dcterms:modified>
</cp:coreProperties>
</file>