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9"/>
  </p:notesMasterIdLst>
  <p:sldIdLst>
    <p:sldId id="329" r:id="rId2"/>
    <p:sldId id="330" r:id="rId3"/>
    <p:sldId id="331" r:id="rId4"/>
    <p:sldId id="332" r:id="rId5"/>
    <p:sldId id="340" r:id="rId6"/>
    <p:sldId id="257" r:id="rId7"/>
    <p:sldId id="260" r:id="rId8"/>
    <p:sldId id="259" r:id="rId9"/>
    <p:sldId id="261" r:id="rId10"/>
    <p:sldId id="263" r:id="rId11"/>
    <p:sldId id="264" r:id="rId12"/>
    <p:sldId id="265" r:id="rId13"/>
    <p:sldId id="266" r:id="rId14"/>
    <p:sldId id="268" r:id="rId15"/>
    <p:sldId id="270" r:id="rId16"/>
    <p:sldId id="271"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00" d="100"/>
          <a:sy n="100" d="100"/>
        </p:scale>
        <p:origin x="950" y="-9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C719A9-8187-42D9-A5D8-DDD6D4F2DFBB}" type="datetimeFigureOut">
              <a:rPr lang="en-US" smtClean="0"/>
              <a:pPr/>
              <a:t>6/8/2025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FE8AA-5397-4BAC-A037-C194D9E300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AFE8AA-5397-4BAC-A037-C194D9E30052}" type="slidenum">
              <a:rPr lang="en-US" smtClean="0"/>
              <a:pPr/>
              <a:t>6</a:t>
            </a:fld>
            <a:endParaRPr lang="en-US"/>
          </a:p>
        </p:txBody>
      </p:sp>
    </p:spTree>
    <p:extLst>
      <p:ext uri="{BB962C8B-B14F-4D97-AF65-F5344CB8AC3E}">
        <p14:creationId xmlns:p14="http://schemas.microsoft.com/office/powerpoint/2010/main" val="102554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99C60B9-6B00-47FB-8835-071CA0F2D794}" type="datetimeFigureOut">
              <a:rPr lang="en-US" smtClean="0"/>
              <a:pPr/>
              <a:t>6/8/2025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0903B6B-F4B6-4C4A-B272-207409DB5AD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9C60B9-6B00-47FB-8835-071CA0F2D794}"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03B6B-F4B6-4C4A-B272-207409DB5A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9C60B9-6B00-47FB-8835-071CA0F2D794}"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03B6B-F4B6-4C4A-B272-207409DB5A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9C60B9-6B00-47FB-8835-071CA0F2D794}"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03B6B-F4B6-4C4A-B272-207409DB5A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99C60B9-6B00-47FB-8835-071CA0F2D794}"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03B6B-F4B6-4C4A-B272-207409DB5AD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99C60B9-6B00-47FB-8835-071CA0F2D794}" type="datetimeFigureOut">
              <a:rPr lang="en-US" smtClean="0"/>
              <a:pPr/>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03B6B-F4B6-4C4A-B272-207409DB5A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99C60B9-6B00-47FB-8835-071CA0F2D794}" type="datetimeFigureOut">
              <a:rPr lang="en-US" smtClean="0"/>
              <a:pPr/>
              <a:t>6/8/2025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903B6B-F4B6-4C4A-B272-207409DB5A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99C60B9-6B00-47FB-8835-071CA0F2D794}" type="datetimeFigureOut">
              <a:rPr lang="en-US" smtClean="0"/>
              <a:pPr/>
              <a:t>6/8/2025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903B6B-F4B6-4C4A-B272-207409DB5A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C60B9-6B00-47FB-8835-071CA0F2D794}" type="datetimeFigureOut">
              <a:rPr lang="en-US" smtClean="0"/>
              <a:pPr/>
              <a:t>6/8/2025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903B6B-F4B6-4C4A-B272-207409DB5A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99C60B9-6B00-47FB-8835-071CA0F2D794}" type="datetimeFigureOut">
              <a:rPr lang="en-US" smtClean="0"/>
              <a:pPr/>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03B6B-F4B6-4C4A-B272-207409DB5A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99C60B9-6B00-47FB-8835-071CA0F2D794}" type="datetimeFigureOut">
              <a:rPr lang="en-US" smtClean="0"/>
              <a:pPr/>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0903B6B-F4B6-4C4A-B272-207409DB5AD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9C60B9-6B00-47FB-8835-071CA0F2D794}" type="datetimeFigureOut">
              <a:rPr lang="en-US" smtClean="0"/>
              <a:pPr/>
              <a:t>6/8/2025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0903B6B-F4B6-4C4A-B272-207409DB5AD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150" y="1005060"/>
            <a:ext cx="9029700" cy="613149"/>
          </a:xfrm>
          <a:prstGeom prst="rect">
            <a:avLst/>
          </a:prstGeom>
          <a:solidFill>
            <a:srgbClr val="7030A0"/>
          </a:solidFill>
          <a:ln>
            <a:solidFill>
              <a:srgbClr val="7030A0"/>
            </a:solidFill>
          </a:ln>
        </p:spPr>
        <p:txBody>
          <a:bodyPr vert="horz" wrap="square" lIns="0" tIns="58579" rIns="0" bIns="0" rtlCol="0" anchor="b">
            <a:spAutoFit/>
          </a:bodyPr>
          <a:lstStyle/>
          <a:p>
            <a:pPr algn="ctr">
              <a:spcBef>
                <a:spcPts val="461"/>
              </a:spcBef>
            </a:pPr>
            <a:r>
              <a:rPr lang="en-IN" sz="3600" b="1" dirty="0">
                <a:solidFill>
                  <a:schemeClr val="bg1"/>
                </a:solidFill>
              </a:rPr>
              <a:t>JHUMRI TELAIYA COMMERCE COLLEGE</a:t>
            </a:r>
            <a:endParaRPr sz="3600" b="1" spc="-19" dirty="0">
              <a:solidFill>
                <a:schemeClr val="bg1"/>
              </a:solidFill>
            </a:endParaRPr>
          </a:p>
        </p:txBody>
      </p:sp>
      <p:pic>
        <p:nvPicPr>
          <p:cNvPr id="4" name="Picture 3">
            <a:extLst>
              <a:ext uri="{FF2B5EF4-FFF2-40B4-BE49-F238E27FC236}">
                <a16:creationId xmlns:a16="http://schemas.microsoft.com/office/drawing/2014/main" id="{AF9509FC-9013-3F77-6C7E-8138BF781A5D}"/>
              </a:ext>
            </a:extLst>
          </p:cNvPr>
          <p:cNvPicPr>
            <a:picLocks noChangeAspect="1"/>
          </p:cNvPicPr>
          <p:nvPr/>
        </p:nvPicPr>
        <p:blipFill>
          <a:blip r:embed="rId2">
            <a:extLst>
              <a:ext uri="{28A0092B-C50C-407E-A947-70E740481C1C}">
                <a14:useLocalDpi xmlns:a14="http://schemas.microsoft.com/office/drawing/2010/main" val="0"/>
              </a:ext>
            </a:extLst>
          </a:blip>
          <a:srcRect l="3077"/>
          <a:stretch>
            <a:fillRect/>
          </a:stretch>
        </p:blipFill>
        <p:spPr>
          <a:xfrm>
            <a:off x="304800" y="1905000"/>
            <a:ext cx="8695040" cy="42373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19600"/>
            <a:ext cx="8382000" cy="2133600"/>
          </a:xfrm>
        </p:spPr>
        <p:style>
          <a:lnRef idx="1">
            <a:schemeClr val="accent2"/>
          </a:lnRef>
          <a:fillRef idx="3">
            <a:schemeClr val="accent2"/>
          </a:fillRef>
          <a:effectRef idx="2">
            <a:schemeClr val="accent2"/>
          </a:effectRef>
          <a:fontRef idx="minor">
            <a:schemeClr val="lt1"/>
          </a:fontRef>
        </p:style>
        <p:txBody>
          <a:bodyPr>
            <a:noAutofit/>
          </a:bodyPr>
          <a:lstStyle/>
          <a:p>
            <a:pPr algn="ctr"/>
            <a:r>
              <a:rPr lang="hi-IN" sz="2400" i="1" dirty="0">
                <a:solidFill>
                  <a:srgbClr val="FFFF00"/>
                </a:solidFill>
              </a:rPr>
              <a:t>दूध बादाम अण्डे मास मछली सोयाबीन इत्यादि में प्रोटीन प्रचुर मात्रा में पाया जाता है इसके अलावा आप मटर चना आदि का सेवन भी कर सकते हैं हमारे शरीर के पूर्ण विकास के लिए प्रोटीन एक आवश्यक तत्व है समय के साथ शरीर की प्रोटीन की जरुरत  कम हो जाती है किन्तु युवावस्था में एक जरुरी आहार है  </a:t>
            </a:r>
            <a:endParaRPr lang="en-US" sz="2400" i="1" dirty="0">
              <a:solidFill>
                <a:srgbClr val="FFFF00"/>
              </a:solidFill>
            </a:endParaRPr>
          </a:p>
        </p:txBody>
      </p:sp>
      <p:sp>
        <p:nvSpPr>
          <p:cNvPr id="3" name="Text Placeholder 2"/>
          <p:cNvSpPr>
            <a:spLocks noGrp="1"/>
          </p:cNvSpPr>
          <p:nvPr>
            <p:ph type="body" idx="1"/>
          </p:nvPr>
        </p:nvSpPr>
        <p:spPr>
          <a:xfrm>
            <a:off x="1524000" y="152401"/>
            <a:ext cx="5334000" cy="533400"/>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ctr"/>
            <a:r>
              <a:rPr lang="hi-IN" sz="4000" i="1" dirty="0">
                <a:solidFill>
                  <a:srgbClr val="FFFF00"/>
                </a:solidFill>
              </a:rPr>
              <a:t>प्रोटीन युक्त संतुलित आहार </a:t>
            </a:r>
            <a:endParaRPr lang="en-US" sz="4000" i="1" dirty="0">
              <a:solidFill>
                <a:srgbClr val="FFFF00"/>
              </a:solidFill>
            </a:endParaRPr>
          </a:p>
        </p:txBody>
      </p:sp>
      <p:pic>
        <p:nvPicPr>
          <p:cNvPr id="4" name="Picture 3" descr="संतुलित-आहार.jpg"/>
          <p:cNvPicPr>
            <a:picLocks noChangeAspect="1"/>
          </p:cNvPicPr>
          <p:nvPr/>
        </p:nvPicPr>
        <p:blipFill>
          <a:blip r:embed="rId2"/>
          <a:stretch>
            <a:fillRect/>
          </a:stretch>
        </p:blipFill>
        <p:spPr>
          <a:xfrm>
            <a:off x="914400" y="914400"/>
            <a:ext cx="6773143" cy="3429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913098" cy="609600"/>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hi-IN" sz="2800" i="1" dirty="0">
                <a:solidFill>
                  <a:schemeClr val="bg1"/>
                </a:solidFill>
              </a:rPr>
              <a:t>आयरन और कैल्शियम युक्त संतुलित आहार </a:t>
            </a:r>
            <a:endParaRPr lang="en-US" sz="2800" i="1" dirty="0">
              <a:solidFill>
                <a:schemeClr val="bg1"/>
              </a:solidFill>
            </a:endParaRPr>
          </a:p>
        </p:txBody>
      </p:sp>
      <p:sp>
        <p:nvSpPr>
          <p:cNvPr id="3" name="Text Placeholder 2"/>
          <p:cNvSpPr>
            <a:spLocks noGrp="1"/>
          </p:cNvSpPr>
          <p:nvPr>
            <p:ph type="body" sz="half" idx="2"/>
          </p:nvPr>
        </p:nvSpPr>
        <p:spPr>
          <a:xfrm>
            <a:off x="304800" y="1143000"/>
            <a:ext cx="3962400" cy="3733800"/>
          </a:xfrm>
        </p:spPr>
        <p:style>
          <a:lnRef idx="1">
            <a:schemeClr val="accent1"/>
          </a:lnRef>
          <a:fillRef idx="2">
            <a:schemeClr val="accent1"/>
          </a:fillRef>
          <a:effectRef idx="1">
            <a:schemeClr val="accent1"/>
          </a:effectRef>
          <a:fontRef idx="minor">
            <a:schemeClr val="dk1"/>
          </a:fontRef>
        </p:style>
        <p:txBody>
          <a:bodyPr/>
          <a:lstStyle/>
          <a:p>
            <a:endParaRPr lang="en-US" dirty="0">
              <a:solidFill>
                <a:schemeClr val="bg2"/>
              </a:solidFill>
            </a:endParaRPr>
          </a:p>
        </p:txBody>
      </p:sp>
      <p:pic>
        <p:nvPicPr>
          <p:cNvPr id="5" name="Picture Placeholder 4" descr="2_10_41_48_xza_1_H@@IGHT_168_W@@IDTH_299.jpg"/>
          <p:cNvPicPr>
            <a:picLocks noGrp="1" noChangeAspect="1"/>
          </p:cNvPicPr>
          <p:nvPr>
            <p:ph type="pic" idx="1"/>
          </p:nvPr>
        </p:nvPicPr>
        <p:blipFill>
          <a:blip r:embed="rId2"/>
          <a:srcRect l="16993" r="16993"/>
          <a:stretch>
            <a:fillRect/>
          </a:stretch>
        </p:blipFill>
        <p:spPr>
          <a:xfrm rot="420000">
            <a:off x="4303900" y="1485925"/>
            <a:ext cx="4617720" cy="3931920"/>
          </a:xfrm>
        </p:spPr>
      </p:pic>
      <p:pic>
        <p:nvPicPr>
          <p:cNvPr id="2050" name="Picture 2" descr="C:\Users\aceri5\Desktop\Untitled.png"/>
          <p:cNvPicPr>
            <a:picLocks noChangeAspect="1" noChangeArrowheads="1"/>
          </p:cNvPicPr>
          <p:nvPr/>
        </p:nvPicPr>
        <p:blipFill>
          <a:blip r:embed="rId3"/>
          <a:srcRect/>
          <a:stretch>
            <a:fillRect/>
          </a:stretch>
        </p:blipFill>
        <p:spPr bwMode="auto">
          <a:xfrm>
            <a:off x="304800" y="1371600"/>
            <a:ext cx="3687763" cy="4114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8077200" cy="533400"/>
          </a:xfrm>
        </p:spPr>
        <p:style>
          <a:lnRef idx="2">
            <a:schemeClr val="accent2"/>
          </a:lnRef>
          <a:fillRef idx="1">
            <a:schemeClr val="lt1"/>
          </a:fillRef>
          <a:effectRef idx="0">
            <a:schemeClr val="accent2"/>
          </a:effectRef>
          <a:fontRef idx="minor">
            <a:schemeClr val="dk1"/>
          </a:fontRef>
        </p:style>
        <p:txBody>
          <a:bodyPr>
            <a:normAutofit/>
          </a:bodyPr>
          <a:lstStyle/>
          <a:p>
            <a:r>
              <a:rPr lang="hi-IN" sz="2800" dirty="0"/>
              <a:t>विटामिन्स और कार्बोहाइड्रेट्स युक्त संतुलित आहार  </a:t>
            </a:r>
            <a:endParaRPr lang="en-US" sz="2800" dirty="0"/>
          </a:p>
        </p:txBody>
      </p:sp>
      <p:sp>
        <p:nvSpPr>
          <p:cNvPr id="3" name="Subtitle 2"/>
          <p:cNvSpPr>
            <a:spLocks noGrp="1"/>
          </p:cNvSpPr>
          <p:nvPr>
            <p:ph type="subTitle" idx="1"/>
          </p:nvPr>
        </p:nvSpPr>
        <p:spPr>
          <a:xfrm>
            <a:off x="5791200" y="3048000"/>
            <a:ext cx="3124200" cy="3581400"/>
          </a:xfrm>
        </p:spPr>
        <p:style>
          <a:lnRef idx="2">
            <a:schemeClr val="accent3"/>
          </a:lnRef>
          <a:fillRef idx="1">
            <a:schemeClr val="lt1"/>
          </a:fillRef>
          <a:effectRef idx="0">
            <a:schemeClr val="accent3"/>
          </a:effectRef>
          <a:fontRef idx="minor">
            <a:schemeClr val="dk1"/>
          </a:fontRef>
        </p:style>
        <p:txBody>
          <a:bodyPr>
            <a:normAutofit fontScale="92500"/>
          </a:bodyPr>
          <a:lstStyle/>
          <a:p>
            <a:pPr algn="ctr"/>
            <a:endParaRPr lang="hi-IN" dirty="0"/>
          </a:p>
          <a:p>
            <a:pPr algn="ctr"/>
            <a:r>
              <a:rPr lang="hi-IN" i="1" dirty="0">
                <a:solidFill>
                  <a:schemeClr val="accent3">
                    <a:lumMod val="75000"/>
                  </a:schemeClr>
                </a:solidFill>
              </a:rPr>
              <a:t>चावल , गेंहू ,मटर ,टमाटर ,बाजरा आदि में कार्बोहाइड्रेट्स और विटामिन्स प्रचुर मात्रा में पाए जाते हैं जो हमारे शरीर को आवश्यक कैलोरिस और शक्ति प्रदान करते हैं </a:t>
            </a:r>
            <a:endParaRPr lang="en-US" i="1" dirty="0">
              <a:solidFill>
                <a:schemeClr val="accent3">
                  <a:lumMod val="75000"/>
                </a:schemeClr>
              </a:solidFill>
            </a:endParaRPr>
          </a:p>
        </p:txBody>
      </p:sp>
      <p:pic>
        <p:nvPicPr>
          <p:cNvPr id="2051" name="Picture 3" descr="C:\Users\aceri5\Desktop\DRF.png"/>
          <p:cNvPicPr>
            <a:picLocks noChangeAspect="1" noChangeArrowheads="1"/>
          </p:cNvPicPr>
          <p:nvPr/>
        </p:nvPicPr>
        <p:blipFill>
          <a:blip r:embed="rId2"/>
          <a:srcRect/>
          <a:stretch>
            <a:fillRect/>
          </a:stretch>
        </p:blipFill>
        <p:spPr bwMode="auto">
          <a:xfrm>
            <a:off x="381000" y="1524000"/>
            <a:ext cx="5339746" cy="3429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6705600" cy="702217"/>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hi-IN" sz="2400" b="0" i="1" dirty="0">
                <a:solidFill>
                  <a:schemeClr val="accent1">
                    <a:lumMod val="75000"/>
                  </a:schemeClr>
                </a:solidFill>
              </a:rPr>
              <a:t>संतुलित आहार में विभिन्न खाद्य पदार्थ शामिल हैं </a:t>
            </a:r>
            <a:endParaRPr lang="en-US" sz="2400" b="0" i="1" dirty="0">
              <a:solidFill>
                <a:schemeClr val="accent1">
                  <a:lumMod val="75000"/>
                </a:schemeClr>
              </a:solidFill>
            </a:endParaRPr>
          </a:p>
        </p:txBody>
      </p:sp>
      <p:sp>
        <p:nvSpPr>
          <p:cNvPr id="3" name="Text Placeholder 2"/>
          <p:cNvSpPr>
            <a:spLocks noGrp="1"/>
          </p:cNvSpPr>
          <p:nvPr>
            <p:ph type="body" sz="half" idx="2"/>
          </p:nvPr>
        </p:nvSpPr>
        <p:spPr>
          <a:xfrm>
            <a:off x="381000" y="1371600"/>
            <a:ext cx="2438400" cy="32004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hi-IN" sz="1800" i="1" dirty="0">
                <a:solidFill>
                  <a:schemeClr val="accent2">
                    <a:lumMod val="50000"/>
                  </a:schemeClr>
                </a:solidFill>
              </a:rPr>
              <a:t>संतुलित आहार में विभिन्न प्रकार के खाद्य पदार्थ होते हैं परन्तु इसका चुनाव किस प्रकार किया जाय इसका नियोजन करते समय हमारा मुख्य उद्देश्य यह होने चाहिए कि आहार द्वारा व्यक्ति को सभी पोषक तत्व मिले </a:t>
            </a:r>
            <a:endParaRPr lang="en-US" sz="1800" i="1" dirty="0">
              <a:solidFill>
                <a:schemeClr val="accent2">
                  <a:lumMod val="50000"/>
                </a:schemeClr>
              </a:solidFill>
            </a:endParaRPr>
          </a:p>
        </p:txBody>
      </p:sp>
      <p:pic>
        <p:nvPicPr>
          <p:cNvPr id="5" name="Picture Placeholder 4" descr="main-qimg-342f778131c00113cedc2aa08ad21b83-lq.jpg"/>
          <p:cNvPicPr>
            <a:picLocks noGrp="1" noChangeAspect="1"/>
          </p:cNvPicPr>
          <p:nvPr>
            <p:ph type="pic" idx="1"/>
          </p:nvPr>
        </p:nvPicPr>
        <p:blipFill>
          <a:blip r:embed="rId2"/>
          <a:srcRect t="712" b="712"/>
          <a:stretch>
            <a:fillRect/>
          </a:stretch>
        </p:blipFill>
        <p:spPr>
          <a:xfrm rot="420000">
            <a:off x="3498998" y="1485944"/>
            <a:ext cx="4618038" cy="393223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676400"/>
          </a:xfrm>
        </p:spPr>
        <p:style>
          <a:lnRef idx="1">
            <a:schemeClr val="accent3"/>
          </a:lnRef>
          <a:fillRef idx="3">
            <a:schemeClr val="accent3"/>
          </a:fillRef>
          <a:effectRef idx="2">
            <a:schemeClr val="accent3"/>
          </a:effectRef>
          <a:fontRef idx="minor">
            <a:schemeClr val="lt1"/>
          </a:fontRef>
        </p:style>
        <p:txBody>
          <a:bodyPr/>
          <a:lstStyle/>
          <a:p>
            <a:pPr algn="ctr"/>
            <a:r>
              <a:rPr lang="hi-IN" sz="4800" dirty="0">
                <a:solidFill>
                  <a:srgbClr val="002060"/>
                </a:solidFill>
              </a:rPr>
              <a:t>स्त्रियो व पुरुष के संतुलित आहार में अंतर होता है</a:t>
            </a:r>
            <a:endParaRPr lang="en-US" sz="4800" dirty="0">
              <a:solidFill>
                <a:srgbClr val="002060"/>
              </a:solidFill>
            </a:endParaRPr>
          </a:p>
        </p:txBody>
      </p:sp>
      <p:sp>
        <p:nvSpPr>
          <p:cNvPr id="3" name="Text Placeholder 2"/>
          <p:cNvSpPr>
            <a:spLocks noGrp="1"/>
          </p:cNvSpPr>
          <p:nvPr>
            <p:ph type="body" idx="1"/>
          </p:nvPr>
        </p:nvSpPr>
        <p:spPr>
          <a:xfrm>
            <a:off x="3962400" y="2057400"/>
            <a:ext cx="4953000" cy="1981200"/>
          </a:xfrm>
        </p:spPr>
        <p:style>
          <a:lnRef idx="1">
            <a:schemeClr val="accent3"/>
          </a:lnRef>
          <a:fillRef idx="3">
            <a:schemeClr val="accent3"/>
          </a:fillRef>
          <a:effectRef idx="2">
            <a:schemeClr val="accent3"/>
          </a:effectRef>
          <a:fontRef idx="minor">
            <a:schemeClr val="lt1"/>
          </a:fontRef>
        </p:style>
        <p:txBody>
          <a:bodyPr>
            <a:normAutofit fontScale="92500"/>
          </a:bodyPr>
          <a:lstStyle/>
          <a:p>
            <a:pPr algn="ctr"/>
            <a:r>
              <a:rPr lang="hi-IN" i="1" dirty="0">
                <a:solidFill>
                  <a:schemeClr val="accent6">
                    <a:lumMod val="50000"/>
                  </a:schemeClr>
                </a:solidFill>
              </a:rPr>
              <a:t>लिंग स्त्री व पुस्र्ष के संतुलित आहार में अंतर होता है पुस्र्ष की आवश्यकता स्त्री की अपेक्षा अधिक होती है इसका कारण पुस्र्ष का आकर , भार , किर्यशीलता का अधिक होना है किर्यशीलता व आकर ,भार अधिक होने के कारण उन्हें उर्जा की आवश्यकता होती है </a:t>
            </a:r>
            <a:endParaRPr lang="en-US" i="1" dirty="0">
              <a:solidFill>
                <a:schemeClr val="accent6">
                  <a:lumMod val="50000"/>
                </a:schemeClr>
              </a:solidFill>
            </a:endParaRPr>
          </a:p>
        </p:txBody>
      </p:sp>
      <p:pic>
        <p:nvPicPr>
          <p:cNvPr id="3074" name="Picture 2" descr="C:\Users\aceri5\Desktop\GTGRY.png"/>
          <p:cNvPicPr>
            <a:picLocks noChangeAspect="1" noChangeArrowheads="1"/>
          </p:cNvPicPr>
          <p:nvPr/>
        </p:nvPicPr>
        <p:blipFill>
          <a:blip r:embed="rId2"/>
          <a:srcRect/>
          <a:stretch>
            <a:fillRect/>
          </a:stretch>
        </p:blipFill>
        <p:spPr bwMode="auto">
          <a:xfrm>
            <a:off x="152400" y="1905000"/>
            <a:ext cx="3657600" cy="2440983"/>
          </a:xfrm>
          <a:prstGeom prst="rect">
            <a:avLst/>
          </a:prstGeom>
          <a:noFill/>
        </p:spPr>
      </p:pic>
      <p:pic>
        <p:nvPicPr>
          <p:cNvPr id="3075" name="Picture 3" descr="C:\Users\aceri5\Desktop\DS.png"/>
          <p:cNvPicPr>
            <a:picLocks noChangeAspect="1" noChangeArrowheads="1"/>
          </p:cNvPicPr>
          <p:nvPr/>
        </p:nvPicPr>
        <p:blipFill>
          <a:blip r:embed="rId3"/>
          <a:srcRect/>
          <a:stretch>
            <a:fillRect/>
          </a:stretch>
        </p:blipFill>
        <p:spPr bwMode="auto">
          <a:xfrm>
            <a:off x="2362200" y="4419600"/>
            <a:ext cx="5135980" cy="21526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620000" cy="1466088"/>
          </a:xfrm>
          <a:ln/>
        </p:spPr>
        <p:style>
          <a:lnRef idx="1">
            <a:schemeClr val="accent3"/>
          </a:lnRef>
          <a:fillRef idx="3">
            <a:schemeClr val="accent3"/>
          </a:fillRef>
          <a:effectRef idx="2">
            <a:schemeClr val="accent3"/>
          </a:effectRef>
          <a:fontRef idx="minor">
            <a:schemeClr val="lt1"/>
          </a:fontRef>
        </p:style>
        <p:txBody>
          <a:bodyPr>
            <a:noAutofit/>
          </a:bodyPr>
          <a:lstStyle/>
          <a:p>
            <a:pPr algn="ctr"/>
            <a:r>
              <a:rPr lang="hi-IN" sz="4400" i="1" dirty="0"/>
              <a:t>उम्र –उम्र में संतुलित आहार प्रभावित होता है </a:t>
            </a:r>
            <a:endParaRPr lang="en-US" sz="4400" i="1" dirty="0"/>
          </a:p>
        </p:txBody>
      </p:sp>
      <p:pic>
        <p:nvPicPr>
          <p:cNvPr id="4098" name="Picture 2" descr="C:\Users\aceri5\Desktop\DS.png"/>
          <p:cNvPicPr>
            <a:picLocks noChangeAspect="1" noChangeArrowheads="1"/>
          </p:cNvPicPr>
          <p:nvPr/>
        </p:nvPicPr>
        <p:blipFill>
          <a:blip r:embed="rId2"/>
          <a:srcRect/>
          <a:stretch>
            <a:fillRect/>
          </a:stretch>
        </p:blipFill>
        <p:spPr bwMode="auto">
          <a:xfrm>
            <a:off x="304800" y="2057400"/>
            <a:ext cx="3491417" cy="3838575"/>
          </a:xfrm>
          <a:prstGeom prst="rect">
            <a:avLst/>
          </a:prstGeom>
          <a:noFill/>
        </p:spPr>
      </p:pic>
      <p:pic>
        <p:nvPicPr>
          <p:cNvPr id="4103" name="Picture 7" descr="C:\Users\aceri5\Desktop\DS.png"/>
          <p:cNvPicPr>
            <a:picLocks noChangeAspect="1" noChangeArrowheads="1"/>
          </p:cNvPicPr>
          <p:nvPr/>
        </p:nvPicPr>
        <p:blipFill>
          <a:blip r:embed="rId3"/>
          <a:srcRect/>
          <a:stretch>
            <a:fillRect/>
          </a:stretch>
        </p:blipFill>
        <p:spPr bwMode="auto">
          <a:xfrm>
            <a:off x="4648200" y="2057400"/>
            <a:ext cx="3226106" cy="2075712"/>
          </a:xfrm>
          <a:prstGeom prst="rect">
            <a:avLst/>
          </a:prstGeom>
          <a:noFill/>
        </p:spPr>
      </p:pic>
      <p:pic>
        <p:nvPicPr>
          <p:cNvPr id="4104" name="Picture 8" descr="C:\Users\aceri5\Desktop\S.png"/>
          <p:cNvPicPr>
            <a:picLocks noChangeAspect="1" noChangeArrowheads="1"/>
          </p:cNvPicPr>
          <p:nvPr/>
        </p:nvPicPr>
        <p:blipFill>
          <a:blip r:embed="rId4"/>
          <a:srcRect/>
          <a:stretch>
            <a:fillRect/>
          </a:stretch>
        </p:blipFill>
        <p:spPr bwMode="auto">
          <a:xfrm>
            <a:off x="4191000" y="4343400"/>
            <a:ext cx="4419600" cy="21145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851648" cy="990600"/>
          </a:xfrm>
        </p:spPr>
        <p:style>
          <a:lnRef idx="1">
            <a:schemeClr val="accent3"/>
          </a:lnRef>
          <a:fillRef idx="2">
            <a:schemeClr val="accent3"/>
          </a:fillRef>
          <a:effectRef idx="1">
            <a:schemeClr val="accent3"/>
          </a:effectRef>
          <a:fontRef idx="minor">
            <a:schemeClr val="dk1"/>
          </a:fontRef>
        </p:style>
        <p:txBody>
          <a:bodyPr/>
          <a:lstStyle/>
          <a:p>
            <a:pPr algn="ctr"/>
            <a:r>
              <a:rPr lang="hi-IN" i="1" dirty="0"/>
              <a:t>जलवायु और मौसम </a:t>
            </a:r>
            <a:endParaRPr lang="en-US" i="1" dirty="0"/>
          </a:p>
        </p:txBody>
      </p:sp>
      <p:pic>
        <p:nvPicPr>
          <p:cNvPr id="5122" name="Picture 2" descr="C:\Users\aceri5\Desktop\S.png"/>
          <p:cNvPicPr>
            <a:picLocks noChangeAspect="1" noChangeArrowheads="1"/>
          </p:cNvPicPr>
          <p:nvPr/>
        </p:nvPicPr>
        <p:blipFill>
          <a:blip r:embed="rId2"/>
          <a:srcRect/>
          <a:stretch>
            <a:fillRect/>
          </a:stretch>
        </p:blipFill>
        <p:spPr bwMode="auto">
          <a:xfrm>
            <a:off x="5257800" y="1676400"/>
            <a:ext cx="3619500" cy="4410075"/>
          </a:xfrm>
          <a:prstGeom prst="rect">
            <a:avLst/>
          </a:prstGeom>
          <a:noFill/>
        </p:spPr>
      </p:pic>
      <p:pic>
        <p:nvPicPr>
          <p:cNvPr id="5124" name="Picture 4" descr="C:\Users\aceri5\Desktop\S.png"/>
          <p:cNvPicPr>
            <a:picLocks noChangeAspect="1" noChangeArrowheads="1"/>
          </p:cNvPicPr>
          <p:nvPr/>
        </p:nvPicPr>
        <p:blipFill>
          <a:blip r:embed="rId3"/>
          <a:srcRect/>
          <a:stretch>
            <a:fillRect/>
          </a:stretch>
        </p:blipFill>
        <p:spPr bwMode="auto">
          <a:xfrm>
            <a:off x="457200" y="1676401"/>
            <a:ext cx="4326082" cy="2057400"/>
          </a:xfrm>
          <a:prstGeom prst="rect">
            <a:avLst/>
          </a:prstGeom>
          <a:noFill/>
        </p:spPr>
      </p:pic>
      <p:pic>
        <p:nvPicPr>
          <p:cNvPr id="5125" name="Picture 5" descr="C:\Users\aceri5\Desktop\S.png"/>
          <p:cNvPicPr>
            <a:picLocks noChangeAspect="1" noChangeArrowheads="1"/>
          </p:cNvPicPr>
          <p:nvPr/>
        </p:nvPicPr>
        <p:blipFill>
          <a:blip r:embed="rId4"/>
          <a:srcRect/>
          <a:stretch>
            <a:fillRect/>
          </a:stretch>
        </p:blipFill>
        <p:spPr bwMode="auto">
          <a:xfrm>
            <a:off x="1219200" y="3962400"/>
            <a:ext cx="3032125" cy="255213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blog-2020-04-07-how_to_say_thank_you_in_business.png"/>
          <p:cNvPicPr>
            <a:picLocks noGrp="1" noChangeAspect="1"/>
          </p:cNvPicPr>
          <p:nvPr>
            <p:ph type="pic" idx="1"/>
          </p:nvPr>
        </p:nvPicPr>
        <p:blipFill>
          <a:blip r:embed="rId2"/>
          <a:srcRect l="20628" r="20628"/>
          <a:stretch>
            <a:fillRect/>
          </a:stretch>
        </p:blipFill>
        <p:spPr>
          <a:xfrm rot="420000">
            <a:off x="1262161" y="1392512"/>
            <a:ext cx="5638956" cy="480148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B0A1-F6C5-409E-C748-97A0E2FE02B5}"/>
              </a:ext>
            </a:extLst>
          </p:cNvPr>
          <p:cNvSpPr>
            <a:spLocks noGrp="1"/>
          </p:cNvSpPr>
          <p:nvPr>
            <p:ph type="title"/>
          </p:nvPr>
        </p:nvSpPr>
        <p:spPr>
          <a:xfrm>
            <a:off x="1924860" y="1073974"/>
            <a:ext cx="6076141" cy="422031"/>
          </a:xfrm>
          <a:solidFill>
            <a:srgbClr val="00B0F0"/>
          </a:solidFill>
        </p:spPr>
        <p:txBody>
          <a:bodyPr>
            <a:noAutofit/>
          </a:bodyPr>
          <a:lstStyle/>
          <a:p>
            <a:pPr algn="ctr">
              <a:defRPr/>
            </a:pPr>
            <a:r>
              <a:rPr lang="en-US" sz="2492"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Year of Establishment</a:t>
            </a:r>
          </a:p>
        </p:txBody>
      </p:sp>
      <p:sp>
        <p:nvSpPr>
          <p:cNvPr id="28673" name="Rectangle 1">
            <a:extLst>
              <a:ext uri="{FF2B5EF4-FFF2-40B4-BE49-F238E27FC236}">
                <a16:creationId xmlns:a16="http://schemas.microsoft.com/office/drawing/2014/main" id="{7AA1E938-EE70-8FE4-8BFC-0C0258592820}"/>
              </a:ext>
            </a:extLst>
          </p:cNvPr>
          <p:cNvSpPr>
            <a:spLocks noChangeArrowheads="1"/>
          </p:cNvSpPr>
          <p:nvPr/>
        </p:nvSpPr>
        <p:spPr bwMode="auto">
          <a:xfrm>
            <a:off x="1543050" y="2034191"/>
            <a:ext cx="6400800" cy="2594359"/>
          </a:xfrm>
          <a:prstGeom prst="rect">
            <a:avLst/>
          </a:prstGeom>
          <a:noFill/>
          <a:ln w="9525">
            <a:noFill/>
            <a:miter lim="800000"/>
            <a:headEnd/>
            <a:tailEnd/>
          </a:ln>
          <a:effectLst/>
        </p:spPr>
        <p:txBody>
          <a:bodyPr lIns="63305" tIns="31652" rIns="63305" bIns="31652" anchor="ctr">
            <a:spAutoFit/>
          </a:bodyPr>
          <a:lstStyle/>
          <a:p>
            <a:pPr algn="just" defTabSz="633062">
              <a:tabLst>
                <a:tab pos="237398" algn="l"/>
              </a:tabLst>
              <a:defRPr/>
            </a:pPr>
            <a:r>
              <a:rPr lang="en-US" sz="2077" b="1" dirty="0">
                <a:latin typeface="Cambria" pitchFamily="18" charset="0"/>
                <a:ea typeface="Cambria" pitchFamily="18" charset="0"/>
                <a:cs typeface="Times New Roman" pitchFamily="18" charset="0"/>
              </a:rPr>
              <a:t>Department of Home Science was established in 1984.</a:t>
            </a:r>
          </a:p>
          <a:p>
            <a:pPr algn="just" defTabSz="633062">
              <a:tabLst>
                <a:tab pos="237398" algn="l"/>
              </a:tabLst>
              <a:defRPr/>
            </a:pPr>
            <a:endParaRPr lang="en-US" sz="2492" b="1" dirty="0">
              <a:latin typeface="Cambria" pitchFamily="18" charset="0"/>
              <a:ea typeface="Cambria" pitchFamily="18" charset="0"/>
              <a:cs typeface="Times New Roman" pitchFamily="18" charset="0"/>
            </a:endParaRPr>
          </a:p>
          <a:p>
            <a:pPr algn="just" defTabSz="633062">
              <a:tabLst>
                <a:tab pos="237398" algn="l"/>
              </a:tabLst>
              <a:defRPr/>
            </a:pPr>
            <a:r>
              <a:rPr lang="en-US" sz="2077" b="1" dirty="0">
                <a:latin typeface="Times New Roman" pitchFamily="18" charset="0"/>
                <a:ea typeface="Cambria" pitchFamily="18" charset="0"/>
                <a:cs typeface="Times New Roman" pitchFamily="18" charset="0"/>
              </a:rPr>
              <a:t>Ranchi University and Now (Vinoba Bhave University) has introduced</a:t>
            </a:r>
          </a:p>
          <a:p>
            <a:pPr algn="just" defTabSz="633062">
              <a:tabLst>
                <a:tab pos="237398" algn="l"/>
              </a:tabLst>
              <a:defRPr/>
            </a:pPr>
            <a:r>
              <a:rPr lang="en-US" sz="2077" b="1" dirty="0">
                <a:latin typeface="Times New Roman" pitchFamily="18" charset="0"/>
                <a:ea typeface="Cambria" pitchFamily="18" charset="0"/>
                <a:cs typeface="Times New Roman" pitchFamily="18" charset="0"/>
              </a:rPr>
              <a:t>choice based credit system from 2015-16.</a:t>
            </a:r>
          </a:p>
          <a:p>
            <a:pPr algn="just" defTabSz="633062">
              <a:tabLst>
                <a:tab pos="237398" algn="l"/>
              </a:tabLst>
              <a:defRPr/>
            </a:pPr>
            <a:endParaRPr lang="en-US" sz="1350" dirty="0">
              <a:latin typeface="Cambria" pitchFamily="18" charset="0"/>
            </a:endParaRPr>
          </a:p>
          <a:p>
            <a:pPr algn="just" defTabSz="633062">
              <a:tabLst>
                <a:tab pos="237398" algn="l"/>
              </a:tabLst>
              <a:defRPr/>
            </a:pPr>
            <a:endParaRPr lang="en-US" sz="2216" dirty="0">
              <a:latin typeface="Arial" pitchFamily="34" charset="0"/>
            </a:endParaRPr>
          </a:p>
        </p:txBody>
      </p:sp>
    </p:spTree>
  </p:cSld>
  <p:clrMapOvr>
    <a:masterClrMapping/>
  </p:clrMapOvr>
  <p:transition spd="slow">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81FC-755C-8C2F-C6E3-B9994AA8BA23}"/>
              </a:ext>
            </a:extLst>
          </p:cNvPr>
          <p:cNvSpPr>
            <a:spLocks noGrp="1"/>
          </p:cNvSpPr>
          <p:nvPr>
            <p:ph type="title"/>
          </p:nvPr>
        </p:nvSpPr>
        <p:spPr>
          <a:xfrm>
            <a:off x="1428751" y="1064525"/>
            <a:ext cx="6312524" cy="400050"/>
          </a:xfrm>
          <a:solidFill>
            <a:srgbClr val="00B0F0"/>
          </a:solidFill>
        </p:spPr>
        <p:txBody>
          <a:bodyPr>
            <a:noAutofit/>
          </a:bodyPr>
          <a:lstStyle/>
          <a:p>
            <a:pPr algn="ctr">
              <a:defRPr/>
            </a:pPr>
            <a:r>
              <a:rPr lang="en-US" sz="2492" dirty="0">
                <a:ln w="18415" cmpd="sng">
                  <a:solidFill>
                    <a:srgbClr val="FFFFFF"/>
                  </a:solidFill>
                  <a:prstDash val="solid"/>
                </a:ln>
                <a:solidFill>
                  <a:srgbClr val="FFFFFF"/>
                </a:solidFill>
                <a:effectLst>
                  <a:outerShdw blurRad="63500" dir="3600000" algn="tl" rotWithShape="0">
                    <a:srgbClr val="000000">
                      <a:alpha val="70000"/>
                    </a:srgbClr>
                  </a:outerShdw>
                </a:effectLst>
              </a:rPr>
              <a:t>Faculty</a:t>
            </a:r>
          </a:p>
        </p:txBody>
      </p:sp>
      <p:graphicFrame>
        <p:nvGraphicFramePr>
          <p:cNvPr id="4" name="Table 3">
            <a:extLst>
              <a:ext uri="{FF2B5EF4-FFF2-40B4-BE49-F238E27FC236}">
                <a16:creationId xmlns:a16="http://schemas.microsoft.com/office/drawing/2014/main" id="{DB9E5538-D000-F468-6E65-B45A1D408C27}"/>
              </a:ext>
            </a:extLst>
          </p:cNvPr>
          <p:cNvGraphicFramePr>
            <a:graphicFrameLocks noGrp="1"/>
          </p:cNvGraphicFramePr>
          <p:nvPr>
            <p:extLst>
              <p:ext uri="{D42A27DB-BD31-4B8C-83A1-F6EECF244321}">
                <p14:modId xmlns:p14="http://schemas.microsoft.com/office/powerpoint/2010/main" val="2662972796"/>
              </p:ext>
            </p:extLst>
          </p:nvPr>
        </p:nvGraphicFramePr>
        <p:xfrm>
          <a:off x="1428751" y="1714501"/>
          <a:ext cx="6515101" cy="1884979"/>
        </p:xfrm>
        <a:graphic>
          <a:graphicData uri="http://schemas.openxmlformats.org/drawingml/2006/table">
            <a:tbl>
              <a:tblPr/>
              <a:tblGrid>
                <a:gridCol w="737396">
                  <a:extLst>
                    <a:ext uri="{9D8B030D-6E8A-4147-A177-3AD203B41FA5}">
                      <a16:colId xmlns:a16="http://schemas.microsoft.com/office/drawing/2014/main" val="20000"/>
                    </a:ext>
                  </a:extLst>
                </a:gridCol>
                <a:gridCol w="2566221">
                  <a:extLst>
                    <a:ext uri="{9D8B030D-6E8A-4147-A177-3AD203B41FA5}">
                      <a16:colId xmlns:a16="http://schemas.microsoft.com/office/drawing/2014/main" val="20001"/>
                    </a:ext>
                  </a:extLst>
                </a:gridCol>
                <a:gridCol w="1221721">
                  <a:extLst>
                    <a:ext uri="{9D8B030D-6E8A-4147-A177-3AD203B41FA5}">
                      <a16:colId xmlns:a16="http://schemas.microsoft.com/office/drawing/2014/main" val="20002"/>
                    </a:ext>
                  </a:extLst>
                </a:gridCol>
                <a:gridCol w="1075362">
                  <a:extLst>
                    <a:ext uri="{9D8B030D-6E8A-4147-A177-3AD203B41FA5}">
                      <a16:colId xmlns:a16="http://schemas.microsoft.com/office/drawing/2014/main" val="20003"/>
                    </a:ext>
                  </a:extLst>
                </a:gridCol>
                <a:gridCol w="914401">
                  <a:extLst>
                    <a:ext uri="{9D8B030D-6E8A-4147-A177-3AD203B41FA5}">
                      <a16:colId xmlns:a16="http://schemas.microsoft.com/office/drawing/2014/main" val="20004"/>
                    </a:ext>
                  </a:extLst>
                </a:gridCol>
              </a:tblGrid>
              <a:tr h="776168">
                <a:tc>
                  <a:txBody>
                    <a:bodyPr/>
                    <a:lstStyle/>
                    <a:p>
                      <a:pPr marL="0" marR="0" algn="ctr">
                        <a:lnSpc>
                          <a:spcPct val="115000"/>
                        </a:lnSpc>
                        <a:spcBef>
                          <a:spcPts val="0"/>
                        </a:spcBef>
                        <a:spcAft>
                          <a:spcPts val="0"/>
                        </a:spcAft>
                      </a:pPr>
                      <a:r>
                        <a:rPr lang="en-US" sz="1200" dirty="0">
                          <a:latin typeface="Cambria" pitchFamily="18" charset="0"/>
                          <a:ea typeface="Cambria"/>
                          <a:cs typeface="Times New Roman"/>
                        </a:rPr>
                        <a:t>SL. No.</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200" b="1" dirty="0">
                          <a:solidFill>
                            <a:srgbClr val="FFFFFF"/>
                          </a:solidFill>
                          <a:latin typeface="Cambria" pitchFamily="18" charset="0"/>
                          <a:ea typeface="Cambria"/>
                          <a:cs typeface="Times New Roman"/>
                        </a:rPr>
                        <a:t>Name of the Faculty</a:t>
                      </a:r>
                      <a:endParaRPr lang="en-US" sz="12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200" b="1" dirty="0">
                          <a:solidFill>
                            <a:srgbClr val="FFFFFF"/>
                          </a:solidFill>
                          <a:latin typeface="Cambria" pitchFamily="18" charset="0"/>
                          <a:ea typeface="Cambria"/>
                          <a:cs typeface="Times New Roman"/>
                        </a:rPr>
                        <a:t>Designation</a:t>
                      </a:r>
                      <a:endParaRPr lang="en-US" sz="12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200" b="1" dirty="0">
                          <a:solidFill>
                            <a:srgbClr val="FFFFFF"/>
                          </a:solidFill>
                          <a:latin typeface="Cambria" pitchFamily="18" charset="0"/>
                          <a:ea typeface="Cambria"/>
                          <a:cs typeface="Times New Roman"/>
                        </a:rPr>
                        <a:t>Qualification</a:t>
                      </a:r>
                      <a:endParaRPr lang="en-US" sz="12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200" b="1" dirty="0">
                          <a:solidFill>
                            <a:srgbClr val="FFFFFF"/>
                          </a:solidFill>
                          <a:latin typeface="Cambria" pitchFamily="18" charset="0"/>
                          <a:ea typeface="Cambria"/>
                          <a:cs typeface="Times New Roman"/>
                        </a:rPr>
                        <a:t>Experience</a:t>
                      </a:r>
                      <a:endParaRPr lang="en-US" sz="12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extLst>
                  <a:ext uri="{0D108BD9-81ED-4DB2-BD59-A6C34878D82A}">
                    <a16:rowId xmlns:a16="http://schemas.microsoft.com/office/drawing/2014/main" val="10000"/>
                  </a:ext>
                </a:extLst>
              </a:tr>
              <a:tr h="1108811">
                <a:tc>
                  <a:txBody>
                    <a:bodyPr/>
                    <a:lstStyle/>
                    <a:p>
                      <a:pPr marL="0" marR="0" algn="ctr">
                        <a:lnSpc>
                          <a:spcPct val="115000"/>
                        </a:lnSpc>
                        <a:spcBef>
                          <a:spcPts val="0"/>
                        </a:spcBef>
                        <a:spcAft>
                          <a:spcPts val="0"/>
                        </a:spcAft>
                      </a:pPr>
                      <a:r>
                        <a:rPr lang="en-US" sz="1200" dirty="0">
                          <a:latin typeface="Cambria" pitchFamily="18" charset="0"/>
                          <a:ea typeface="Cambria"/>
                          <a:cs typeface="Times New Roman"/>
                        </a:rPr>
                        <a:t>1</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0"/>
                        </a:spcAft>
                      </a:pPr>
                      <a:r>
                        <a:rPr lang="en-US" sz="1200" dirty="0">
                          <a:latin typeface="Cambria" pitchFamily="18" charset="0"/>
                          <a:ea typeface="Cambria"/>
                          <a:cs typeface="Times New Roman"/>
                        </a:rPr>
                        <a:t>Mrs. Arti Kumari</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200" b="1" dirty="0" err="1">
                          <a:latin typeface="Cambria" pitchFamily="18" charset="0"/>
                          <a:ea typeface="Cambria"/>
                          <a:cs typeface="Times New Roman"/>
                        </a:rPr>
                        <a:t>Asstt</a:t>
                      </a:r>
                      <a:r>
                        <a:rPr lang="en-US" sz="1200" b="1" dirty="0">
                          <a:latin typeface="Cambria" pitchFamily="18" charset="0"/>
                          <a:ea typeface="Cambria"/>
                          <a:cs typeface="Times New Roman"/>
                        </a:rPr>
                        <a:t>. Professor</a:t>
                      </a:r>
                      <a:endParaRPr lang="en-US" sz="12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200" b="1" dirty="0">
                          <a:latin typeface="Cambria" pitchFamily="18" charset="0"/>
                          <a:ea typeface="Cambria"/>
                          <a:cs typeface="Times New Roman"/>
                        </a:rPr>
                        <a:t>MA</a:t>
                      </a:r>
                      <a:endParaRPr lang="en-US" sz="12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200" dirty="0">
                          <a:latin typeface="Cambria" pitchFamily="18" charset="0"/>
                          <a:ea typeface="Cambria"/>
                          <a:cs typeface="Times New Roman"/>
                        </a:rPr>
                        <a:t>5</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bl>
          </a:graphicData>
        </a:graphic>
      </p:graphicFrame>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215DE7BA-F3E9-AAC9-A3D0-9786B73B5971}"/>
              </a:ext>
            </a:extLst>
          </p:cNvPr>
          <p:cNvSpPr>
            <a:spLocks noChangeArrowheads="1"/>
          </p:cNvSpPr>
          <p:nvPr/>
        </p:nvSpPr>
        <p:spPr bwMode="auto">
          <a:xfrm>
            <a:off x="1915716" y="1083159"/>
            <a:ext cx="6066234" cy="532833"/>
          </a:xfrm>
          <a:prstGeom prst="rect">
            <a:avLst/>
          </a:prstGeom>
          <a:solidFill>
            <a:srgbClr val="00B0F0"/>
          </a:solidFill>
          <a:ln w="9525">
            <a:noFill/>
            <a:miter lim="800000"/>
            <a:headEnd/>
            <a:tailEnd/>
          </a:ln>
          <a:effectLst/>
        </p:spPr>
        <p:txBody>
          <a:bodyPr lIns="63305" tIns="31652" rIns="63305" bIns="31652" anchor="ctr">
            <a:spAutoFit/>
          </a:bodyPr>
          <a:lstStyle/>
          <a:p>
            <a:pPr algn="ctr">
              <a:defRPr/>
            </a:pPr>
            <a:r>
              <a:rPr lang="en-US" sz="3047" b="1" dirty="0"/>
              <a:t>Students Strength</a:t>
            </a:r>
          </a:p>
        </p:txBody>
      </p:sp>
      <p:graphicFrame>
        <p:nvGraphicFramePr>
          <p:cNvPr id="4" name="Table 3">
            <a:extLst>
              <a:ext uri="{FF2B5EF4-FFF2-40B4-BE49-F238E27FC236}">
                <a16:creationId xmlns:a16="http://schemas.microsoft.com/office/drawing/2014/main" id="{41A5F8C9-D0E6-B47A-04CB-6A614B82CA6A}"/>
              </a:ext>
            </a:extLst>
          </p:cNvPr>
          <p:cNvGraphicFramePr>
            <a:graphicFrameLocks noGrp="1"/>
          </p:cNvGraphicFramePr>
          <p:nvPr>
            <p:extLst>
              <p:ext uri="{D42A27DB-BD31-4B8C-83A1-F6EECF244321}">
                <p14:modId xmlns:p14="http://schemas.microsoft.com/office/powerpoint/2010/main" val="1985760380"/>
              </p:ext>
            </p:extLst>
          </p:nvPr>
        </p:nvGraphicFramePr>
        <p:xfrm>
          <a:off x="1676400" y="1848160"/>
          <a:ext cx="6180536" cy="3888581"/>
        </p:xfrm>
        <a:graphic>
          <a:graphicData uri="http://schemas.openxmlformats.org/drawingml/2006/table">
            <a:tbl>
              <a:tblPr/>
              <a:tblGrid>
                <a:gridCol w="704111">
                  <a:extLst>
                    <a:ext uri="{9D8B030D-6E8A-4147-A177-3AD203B41FA5}">
                      <a16:colId xmlns:a16="http://schemas.microsoft.com/office/drawing/2014/main" val="20000"/>
                    </a:ext>
                  </a:extLst>
                </a:gridCol>
                <a:gridCol w="1173519">
                  <a:extLst>
                    <a:ext uri="{9D8B030D-6E8A-4147-A177-3AD203B41FA5}">
                      <a16:colId xmlns:a16="http://schemas.microsoft.com/office/drawing/2014/main" val="20001"/>
                    </a:ext>
                  </a:extLst>
                </a:gridCol>
                <a:gridCol w="899699">
                  <a:extLst>
                    <a:ext uri="{9D8B030D-6E8A-4147-A177-3AD203B41FA5}">
                      <a16:colId xmlns:a16="http://schemas.microsoft.com/office/drawing/2014/main" val="20002"/>
                    </a:ext>
                  </a:extLst>
                </a:gridCol>
                <a:gridCol w="860582">
                  <a:extLst>
                    <a:ext uri="{9D8B030D-6E8A-4147-A177-3AD203B41FA5}">
                      <a16:colId xmlns:a16="http://schemas.microsoft.com/office/drawing/2014/main" val="20003"/>
                    </a:ext>
                  </a:extLst>
                </a:gridCol>
                <a:gridCol w="821463">
                  <a:extLst>
                    <a:ext uri="{9D8B030D-6E8A-4147-A177-3AD203B41FA5}">
                      <a16:colId xmlns:a16="http://schemas.microsoft.com/office/drawing/2014/main" val="20004"/>
                    </a:ext>
                  </a:extLst>
                </a:gridCol>
                <a:gridCol w="821463">
                  <a:extLst>
                    <a:ext uri="{9D8B030D-6E8A-4147-A177-3AD203B41FA5}">
                      <a16:colId xmlns:a16="http://schemas.microsoft.com/office/drawing/2014/main" val="20005"/>
                    </a:ext>
                  </a:extLst>
                </a:gridCol>
                <a:gridCol w="899699">
                  <a:extLst>
                    <a:ext uri="{9D8B030D-6E8A-4147-A177-3AD203B41FA5}">
                      <a16:colId xmlns:a16="http://schemas.microsoft.com/office/drawing/2014/main" val="20006"/>
                    </a:ext>
                  </a:extLst>
                </a:gridCol>
              </a:tblGrid>
              <a:tr h="481252">
                <a:tc>
                  <a:txBody>
                    <a:bodyPr/>
                    <a:lstStyle/>
                    <a:p>
                      <a:pPr marL="0" marR="0" algn="ctr">
                        <a:lnSpc>
                          <a:spcPct val="115000"/>
                        </a:lnSpc>
                        <a:spcBef>
                          <a:spcPts val="0"/>
                        </a:spcBef>
                        <a:spcAft>
                          <a:spcPts val="0"/>
                        </a:spcAft>
                      </a:pPr>
                      <a:r>
                        <a:rPr lang="en-US" sz="1300" b="1" dirty="0">
                          <a:solidFill>
                            <a:srgbClr val="002060"/>
                          </a:solidFill>
                          <a:latin typeface="Cambria" pitchFamily="18" charset="0"/>
                          <a:ea typeface="Cambria"/>
                          <a:cs typeface="Times New Roman"/>
                        </a:rPr>
                        <a:t>Sl. No</a:t>
                      </a:r>
                      <a:endParaRPr lang="en-US" sz="800" dirty="0">
                        <a:solidFill>
                          <a:srgbClr val="002060"/>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300" b="1" dirty="0">
                          <a:solidFill>
                            <a:srgbClr val="002060"/>
                          </a:solidFill>
                          <a:latin typeface="Cambria" pitchFamily="18" charset="0"/>
                          <a:ea typeface="Cambria"/>
                          <a:cs typeface="Times New Roman"/>
                        </a:rPr>
                        <a:t>Year</a:t>
                      </a:r>
                      <a:endParaRPr lang="en-US" sz="800" dirty="0">
                        <a:solidFill>
                          <a:srgbClr val="002060"/>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300" b="1" dirty="0">
                          <a:solidFill>
                            <a:srgbClr val="002060"/>
                          </a:solidFill>
                          <a:latin typeface="Cambria" pitchFamily="18" charset="0"/>
                          <a:ea typeface="Cambria"/>
                          <a:cs typeface="Times New Roman"/>
                        </a:rPr>
                        <a:t>SC</a:t>
                      </a:r>
                      <a:endParaRPr lang="en-US" sz="800" dirty="0">
                        <a:solidFill>
                          <a:srgbClr val="002060"/>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300" b="1" dirty="0">
                          <a:solidFill>
                            <a:srgbClr val="002060"/>
                          </a:solidFill>
                          <a:latin typeface="Cambria" pitchFamily="18" charset="0"/>
                          <a:ea typeface="Cambria"/>
                          <a:cs typeface="Times New Roman"/>
                        </a:rPr>
                        <a:t>ST</a:t>
                      </a:r>
                      <a:endParaRPr lang="en-US" sz="800" dirty="0">
                        <a:solidFill>
                          <a:srgbClr val="002060"/>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300" b="1" dirty="0">
                          <a:solidFill>
                            <a:srgbClr val="002060"/>
                          </a:solidFill>
                          <a:latin typeface="Cambria" pitchFamily="18" charset="0"/>
                          <a:ea typeface="Cambria"/>
                          <a:cs typeface="Times New Roman"/>
                        </a:rPr>
                        <a:t>OBC</a:t>
                      </a:r>
                      <a:endParaRPr lang="en-US" sz="800" dirty="0">
                        <a:solidFill>
                          <a:srgbClr val="002060"/>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800" b="1" dirty="0">
                        <a:solidFill>
                          <a:srgbClr val="002060"/>
                        </a:solidFill>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100" b="1" dirty="0">
                          <a:solidFill>
                            <a:srgbClr val="002060"/>
                          </a:solidFill>
                          <a:latin typeface="Cambria" panose="02040503050406030204" pitchFamily="18" charset="0"/>
                          <a:ea typeface="Cambria" panose="02040503050406030204" pitchFamily="18" charset="0"/>
                        </a:rPr>
                        <a:t>GEN</a:t>
                      </a:r>
                    </a:p>
                    <a:p>
                      <a:pPr marL="0" marR="0" algn="ctr">
                        <a:lnSpc>
                          <a:spcPct val="115000"/>
                        </a:lnSpc>
                        <a:spcBef>
                          <a:spcPts val="0"/>
                        </a:spcBef>
                        <a:spcAft>
                          <a:spcPts val="0"/>
                        </a:spcAft>
                      </a:pPr>
                      <a:endParaRPr lang="en-US" sz="800" dirty="0">
                        <a:solidFill>
                          <a:srgbClr val="002060"/>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300" b="1" dirty="0">
                          <a:solidFill>
                            <a:srgbClr val="002060"/>
                          </a:solidFill>
                          <a:latin typeface="Cambria" pitchFamily="18" charset="0"/>
                          <a:ea typeface="Cambria"/>
                          <a:cs typeface="Times New Roman"/>
                        </a:rPr>
                        <a:t>Total</a:t>
                      </a:r>
                      <a:endParaRPr lang="en-US" sz="800" dirty="0">
                        <a:solidFill>
                          <a:srgbClr val="002060"/>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601280">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01</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2018-19</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02</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00</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19</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01</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22</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1"/>
                  </a:ext>
                </a:extLst>
              </a:tr>
              <a:tr h="487969">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02</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2019-20</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02</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00</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17</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01</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20</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2"/>
                  </a:ext>
                </a:extLst>
              </a:tr>
              <a:tr h="487969">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03</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2020-21</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02</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00</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12</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02</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16</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514772">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04</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2021-22</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02</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00</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11</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03</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16</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4"/>
                  </a:ext>
                </a:extLst>
              </a:tr>
              <a:tr h="487969">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05</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2022-23</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02</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00</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07</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02</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000" dirty="0">
                          <a:latin typeface="Cambria" pitchFamily="18" charset="0"/>
                          <a:ea typeface="Cambria"/>
                          <a:cs typeface="Times New Roman"/>
                        </a:rPr>
                        <a:t>11</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5"/>
                  </a:ext>
                </a:extLst>
              </a:tr>
              <a:tr h="827370">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06</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700" dirty="0">
                          <a:latin typeface="Cambria" pitchFamily="18" charset="0"/>
                          <a:ea typeface="Cambria"/>
                          <a:cs typeface="Times New Roman"/>
                        </a:rPr>
                        <a:t>2024-25 Current</a:t>
                      </a: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000" dirty="0">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6"/>
                  </a:ext>
                </a:extLst>
              </a:tr>
            </a:tbl>
          </a:graphicData>
        </a:graphic>
      </p:graphicFrame>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0FF489C9-FC70-5C15-AD9A-71E26FC9456C}"/>
              </a:ext>
            </a:extLst>
          </p:cNvPr>
          <p:cNvSpPr>
            <a:spLocks noChangeArrowheads="1"/>
          </p:cNvSpPr>
          <p:nvPr/>
        </p:nvSpPr>
        <p:spPr bwMode="auto">
          <a:xfrm>
            <a:off x="685800" y="1106407"/>
            <a:ext cx="7924800" cy="532833"/>
          </a:xfrm>
          <a:prstGeom prst="rect">
            <a:avLst/>
          </a:prstGeom>
          <a:solidFill>
            <a:srgbClr val="00B0F0"/>
          </a:solidFill>
          <a:ln w="9525">
            <a:noFill/>
            <a:miter lim="800000"/>
            <a:headEnd/>
            <a:tailEnd/>
          </a:ln>
          <a:effectLst/>
        </p:spPr>
        <p:txBody>
          <a:bodyPr wrap="square" lIns="63305" tIns="31652" rIns="63305" bIns="31652" anchor="ctr">
            <a:spAutoFit/>
          </a:bodyPr>
          <a:lstStyle/>
          <a:p>
            <a:pPr algn="ctr">
              <a:defRPr/>
            </a:pPr>
            <a:r>
              <a:rPr lang="en-US" sz="3047" b="1" dirty="0"/>
              <a:t>Students Result</a:t>
            </a:r>
          </a:p>
        </p:txBody>
      </p:sp>
      <p:graphicFrame>
        <p:nvGraphicFramePr>
          <p:cNvPr id="2" name="Table 1">
            <a:extLst>
              <a:ext uri="{FF2B5EF4-FFF2-40B4-BE49-F238E27FC236}">
                <a16:creationId xmlns:a16="http://schemas.microsoft.com/office/drawing/2014/main" id="{3785D08A-6C27-DD3A-D82C-1B2DB644C0AB}"/>
              </a:ext>
            </a:extLst>
          </p:cNvPr>
          <p:cNvGraphicFramePr>
            <a:graphicFrameLocks noGrp="1"/>
          </p:cNvGraphicFramePr>
          <p:nvPr>
            <p:extLst>
              <p:ext uri="{D42A27DB-BD31-4B8C-83A1-F6EECF244321}">
                <p14:modId xmlns:p14="http://schemas.microsoft.com/office/powerpoint/2010/main" val="3548360694"/>
              </p:ext>
            </p:extLst>
          </p:nvPr>
        </p:nvGraphicFramePr>
        <p:xfrm>
          <a:off x="800100" y="1639240"/>
          <a:ext cx="7696200" cy="4724400"/>
        </p:xfrm>
        <a:graphic>
          <a:graphicData uri="http://schemas.openxmlformats.org/drawingml/2006/table">
            <a:tbl>
              <a:tblPr/>
              <a:tblGrid>
                <a:gridCol w="1194238">
                  <a:extLst>
                    <a:ext uri="{9D8B030D-6E8A-4147-A177-3AD203B41FA5}">
                      <a16:colId xmlns:a16="http://schemas.microsoft.com/office/drawing/2014/main" val="3196156198"/>
                    </a:ext>
                  </a:extLst>
                </a:gridCol>
                <a:gridCol w="1990394">
                  <a:extLst>
                    <a:ext uri="{9D8B030D-6E8A-4147-A177-3AD203B41FA5}">
                      <a16:colId xmlns:a16="http://schemas.microsoft.com/office/drawing/2014/main" val="1634873371"/>
                    </a:ext>
                  </a:extLst>
                </a:gridCol>
                <a:gridCol w="1457061">
                  <a:extLst>
                    <a:ext uri="{9D8B030D-6E8A-4147-A177-3AD203B41FA5}">
                      <a16:colId xmlns:a16="http://schemas.microsoft.com/office/drawing/2014/main" val="3554217621"/>
                    </a:ext>
                  </a:extLst>
                </a:gridCol>
                <a:gridCol w="1539240">
                  <a:extLst>
                    <a:ext uri="{9D8B030D-6E8A-4147-A177-3AD203B41FA5}">
                      <a16:colId xmlns:a16="http://schemas.microsoft.com/office/drawing/2014/main" val="3638394546"/>
                    </a:ext>
                  </a:extLst>
                </a:gridCol>
                <a:gridCol w="1515267">
                  <a:extLst>
                    <a:ext uri="{9D8B030D-6E8A-4147-A177-3AD203B41FA5}">
                      <a16:colId xmlns:a16="http://schemas.microsoft.com/office/drawing/2014/main" val="3519751698"/>
                    </a:ext>
                  </a:extLst>
                </a:gridCol>
              </a:tblGrid>
              <a:tr h="584525">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Sl. No</a:t>
                      </a:r>
                      <a:endParaRPr lang="en-US" sz="11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Year</a:t>
                      </a:r>
                      <a:endParaRPr lang="en-US" sz="11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Appear </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Passed</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Remark’s</a:t>
                      </a:r>
                      <a:endParaRPr lang="en-US" sz="11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3725372"/>
                  </a:ext>
                </a:extLst>
              </a:tr>
              <a:tr h="730549">
                <a:tc>
                  <a:txBody>
                    <a:bodyPr/>
                    <a:lstStyle/>
                    <a:p>
                      <a:pPr marL="0" marR="0" algn="ctr">
                        <a:lnSpc>
                          <a:spcPct val="115000"/>
                        </a:lnSpc>
                        <a:spcBef>
                          <a:spcPts val="0"/>
                        </a:spcBef>
                        <a:spcAft>
                          <a:spcPts val="0"/>
                        </a:spcAft>
                      </a:pPr>
                      <a:r>
                        <a:rPr lang="en-US" sz="2400" dirty="0">
                          <a:latin typeface="Cambria" pitchFamily="18" charset="0"/>
                          <a:ea typeface="Cambria"/>
                          <a:cs typeface="Times New Roman"/>
                        </a:rPr>
                        <a:t>01</a:t>
                      </a: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400" dirty="0">
                          <a:latin typeface="Cambria" pitchFamily="18" charset="0"/>
                          <a:ea typeface="Cambria"/>
                          <a:cs typeface="Times New Roman"/>
                        </a:rPr>
                        <a:t>2018-19</a:t>
                      </a: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20</a:t>
                      </a: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08</a:t>
                      </a: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3035664755"/>
                  </a:ext>
                </a:extLst>
              </a:tr>
              <a:tr h="592878">
                <a:tc>
                  <a:txBody>
                    <a:bodyPr/>
                    <a:lstStyle/>
                    <a:p>
                      <a:pPr marL="0" marR="0" algn="ctr">
                        <a:lnSpc>
                          <a:spcPct val="115000"/>
                        </a:lnSpc>
                        <a:spcBef>
                          <a:spcPts val="0"/>
                        </a:spcBef>
                        <a:spcAft>
                          <a:spcPts val="0"/>
                        </a:spcAft>
                      </a:pPr>
                      <a:r>
                        <a:rPr lang="en-US" sz="2400" dirty="0">
                          <a:latin typeface="Cambria" pitchFamily="18" charset="0"/>
                          <a:ea typeface="Cambria"/>
                          <a:cs typeface="Times New Roman"/>
                        </a:rPr>
                        <a:t>02</a:t>
                      </a: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400" dirty="0">
                          <a:latin typeface="Cambria" pitchFamily="18" charset="0"/>
                          <a:ea typeface="Cambria"/>
                          <a:cs typeface="Times New Roman"/>
                        </a:rPr>
                        <a:t>2019-20</a:t>
                      </a: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12</a:t>
                      </a: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07</a:t>
                      </a: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936651031"/>
                  </a:ext>
                </a:extLst>
              </a:tr>
              <a:tr h="592878">
                <a:tc>
                  <a:txBody>
                    <a:bodyPr/>
                    <a:lstStyle/>
                    <a:p>
                      <a:pPr marL="0" marR="0" algn="ctr">
                        <a:lnSpc>
                          <a:spcPct val="115000"/>
                        </a:lnSpc>
                        <a:spcBef>
                          <a:spcPts val="0"/>
                        </a:spcBef>
                        <a:spcAft>
                          <a:spcPts val="0"/>
                        </a:spcAft>
                      </a:pPr>
                      <a:r>
                        <a:rPr lang="en-US" sz="2400" dirty="0">
                          <a:latin typeface="Cambria" pitchFamily="18" charset="0"/>
                          <a:ea typeface="Cambria"/>
                          <a:cs typeface="Times New Roman"/>
                        </a:rPr>
                        <a:t>03</a:t>
                      </a: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400" dirty="0">
                          <a:latin typeface="Cambria" pitchFamily="18" charset="0"/>
                          <a:ea typeface="Cambria"/>
                          <a:cs typeface="Times New Roman"/>
                        </a:rPr>
                        <a:t>2020-21</a:t>
                      </a: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21</a:t>
                      </a: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13</a:t>
                      </a: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796099270"/>
                  </a:ext>
                </a:extLst>
              </a:tr>
              <a:tr h="625444">
                <a:tc>
                  <a:txBody>
                    <a:bodyPr/>
                    <a:lstStyle/>
                    <a:p>
                      <a:pPr marL="0" marR="0" algn="ctr">
                        <a:lnSpc>
                          <a:spcPct val="115000"/>
                        </a:lnSpc>
                        <a:spcBef>
                          <a:spcPts val="0"/>
                        </a:spcBef>
                        <a:spcAft>
                          <a:spcPts val="0"/>
                        </a:spcAft>
                      </a:pPr>
                      <a:r>
                        <a:rPr lang="en-US" sz="2400" dirty="0">
                          <a:latin typeface="Cambria" pitchFamily="18" charset="0"/>
                          <a:ea typeface="Cambria"/>
                          <a:cs typeface="Times New Roman"/>
                        </a:rPr>
                        <a:t>04</a:t>
                      </a: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400" dirty="0">
                          <a:latin typeface="Cambria" pitchFamily="18" charset="0"/>
                          <a:ea typeface="Cambria"/>
                          <a:cs typeface="Times New Roman"/>
                        </a:rPr>
                        <a:t>2021-22</a:t>
                      </a: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08</a:t>
                      </a: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04</a:t>
                      </a: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2357464611"/>
                  </a:ext>
                </a:extLst>
              </a:tr>
              <a:tr h="592878">
                <a:tc>
                  <a:txBody>
                    <a:bodyPr/>
                    <a:lstStyle/>
                    <a:p>
                      <a:pPr marL="0" marR="0" algn="ctr">
                        <a:lnSpc>
                          <a:spcPct val="115000"/>
                        </a:lnSpc>
                        <a:spcBef>
                          <a:spcPts val="0"/>
                        </a:spcBef>
                        <a:spcAft>
                          <a:spcPts val="0"/>
                        </a:spcAft>
                      </a:pPr>
                      <a:r>
                        <a:rPr lang="en-US" sz="2400" dirty="0">
                          <a:latin typeface="Cambria" pitchFamily="18" charset="0"/>
                          <a:ea typeface="Cambria"/>
                          <a:cs typeface="Times New Roman"/>
                        </a:rPr>
                        <a:t>05</a:t>
                      </a: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400" dirty="0">
                          <a:latin typeface="Cambria" pitchFamily="18" charset="0"/>
                          <a:ea typeface="Cambria"/>
                          <a:cs typeface="Times New Roman"/>
                        </a:rPr>
                        <a:t>2022-23</a:t>
                      </a: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11</a:t>
                      </a: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05</a:t>
                      </a: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2755439949"/>
                  </a:ext>
                </a:extLst>
              </a:tr>
              <a:tr h="1005248">
                <a:tc>
                  <a:txBody>
                    <a:bodyPr/>
                    <a:lstStyle/>
                    <a:p>
                      <a:pPr marL="0" marR="0" algn="ctr">
                        <a:lnSpc>
                          <a:spcPct val="115000"/>
                        </a:lnSpc>
                        <a:spcBef>
                          <a:spcPts val="0"/>
                        </a:spcBef>
                        <a:spcAft>
                          <a:spcPts val="0"/>
                        </a:spcAft>
                      </a:pPr>
                      <a:r>
                        <a:rPr lang="en-US" sz="2400">
                          <a:latin typeface="Cambria" pitchFamily="18" charset="0"/>
                          <a:ea typeface="Cambria"/>
                          <a:cs typeface="Times New Roman"/>
                        </a:rPr>
                        <a:t>06</a:t>
                      </a:r>
                      <a:endParaRPr lang="en-US" sz="140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400" dirty="0">
                          <a:latin typeface="Cambria" pitchFamily="18" charset="0"/>
                          <a:ea typeface="Cambria"/>
                          <a:cs typeface="Times New Roman"/>
                        </a:rPr>
                        <a:t>2024-25 Current</a:t>
                      </a: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400" dirty="0">
                        <a:latin typeface="Cambria" pitchFamily="18" charset="0"/>
                        <a:ea typeface="Cambria"/>
                        <a:cs typeface="Times New Roman"/>
                      </a:endParaRPr>
                    </a:p>
                  </a:txBody>
                  <a:tcPr marL="57846" marR="57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2505071497"/>
                  </a:ext>
                </a:extLst>
              </a:tr>
            </a:tbl>
          </a:graphicData>
        </a:graphic>
      </p:graphicFrame>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i5\Desktop\download.jpg"/>
          <p:cNvPicPr>
            <a:picLocks noChangeAspect="1" noChangeArrowheads="1"/>
          </p:cNvPicPr>
          <p:nvPr/>
        </p:nvPicPr>
        <p:blipFill>
          <a:blip r:embed="rId3"/>
          <a:srcRect/>
          <a:stretch>
            <a:fillRect/>
          </a:stretch>
        </p:blipFill>
        <p:spPr bwMode="auto">
          <a:xfrm>
            <a:off x="1983419" y="1295400"/>
            <a:ext cx="5634361" cy="5181600"/>
          </a:xfrm>
          <a:prstGeom prst="rect">
            <a:avLst/>
          </a:prstGeom>
          <a:noFill/>
        </p:spPr>
      </p:pic>
      <p:sp>
        <p:nvSpPr>
          <p:cNvPr id="2" name="TextBox 1">
            <a:extLst>
              <a:ext uri="{FF2B5EF4-FFF2-40B4-BE49-F238E27FC236}">
                <a16:creationId xmlns:a16="http://schemas.microsoft.com/office/drawing/2014/main" id="{16C310AF-4F70-EAE6-6C82-AA3258465CD4}"/>
              </a:ext>
            </a:extLst>
          </p:cNvPr>
          <p:cNvSpPr txBox="1"/>
          <p:nvPr/>
        </p:nvSpPr>
        <p:spPr>
          <a:xfrm>
            <a:off x="1219200" y="762000"/>
            <a:ext cx="7162800" cy="369332"/>
          </a:xfrm>
          <a:prstGeom prst="rect">
            <a:avLst/>
          </a:prstGeom>
          <a:solidFill>
            <a:schemeClr val="accent2"/>
          </a:solidFill>
        </p:spPr>
        <p:txBody>
          <a:bodyPr wrap="square" rtlCol="0">
            <a:spAutoFit/>
          </a:bodyPr>
          <a:lstStyle/>
          <a:p>
            <a:pPr algn="ctr"/>
            <a:r>
              <a:rPr lang="en-IN" dirty="0"/>
              <a:t>Department of Home Science</a:t>
            </a:r>
          </a:p>
        </p:txBody>
      </p:sp>
    </p:spTree>
    <p:extLst>
      <p:ext uri="{BB962C8B-B14F-4D97-AF65-F5344CB8AC3E}">
        <p14:creationId xmlns:p14="http://schemas.microsoft.com/office/powerpoint/2010/main" val="1480233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981200"/>
            <a:ext cx="8001000" cy="1524000"/>
          </a:xfrm>
        </p:spPr>
        <p:style>
          <a:lnRef idx="2">
            <a:schemeClr val="accent2"/>
          </a:lnRef>
          <a:fillRef idx="1">
            <a:schemeClr val="lt1"/>
          </a:fillRef>
          <a:effectRef idx="0">
            <a:schemeClr val="accent2"/>
          </a:effectRef>
          <a:fontRef idx="minor">
            <a:schemeClr val="dk1"/>
          </a:fontRef>
        </p:style>
        <p:txBody>
          <a:bodyPr>
            <a:noAutofit/>
          </a:bodyPr>
          <a:lstStyle/>
          <a:p>
            <a:pPr algn="ctr"/>
            <a:r>
              <a:rPr lang="hi-IN" sz="7200" dirty="0"/>
              <a:t> </a:t>
            </a:r>
            <a:r>
              <a:rPr lang="hi-IN" sz="7200" dirty="0">
                <a:solidFill>
                  <a:schemeClr val="tx2">
                    <a:lumMod val="75000"/>
                  </a:schemeClr>
                </a:solidFill>
              </a:rPr>
              <a:t>संतुलित आहार </a:t>
            </a:r>
            <a:endParaRPr lang="en-US" sz="7200" dirty="0">
              <a:solidFill>
                <a:schemeClr val="tx2">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57800" y="457200"/>
            <a:ext cx="3429000" cy="3070274"/>
          </a:xfrm>
        </p:spPr>
        <p:style>
          <a:lnRef idx="1">
            <a:schemeClr val="accent3"/>
          </a:lnRef>
          <a:fillRef idx="3">
            <a:schemeClr val="accent3"/>
          </a:fillRef>
          <a:effectRef idx="2">
            <a:schemeClr val="accent3"/>
          </a:effectRef>
          <a:fontRef idx="minor">
            <a:schemeClr val="lt1"/>
          </a:fontRef>
        </p:style>
        <p:txBody>
          <a:bodyPr>
            <a:noAutofit/>
          </a:bodyPr>
          <a:lstStyle/>
          <a:p>
            <a:pPr algn="ctr"/>
            <a:endParaRPr lang="hi-IN" sz="2000" dirty="0"/>
          </a:p>
          <a:p>
            <a:pPr algn="ctr"/>
            <a:r>
              <a:rPr lang="hi-IN" sz="2000" i="1" dirty="0">
                <a:solidFill>
                  <a:schemeClr val="accent6">
                    <a:lumMod val="50000"/>
                  </a:schemeClr>
                </a:solidFill>
              </a:rPr>
              <a:t>संतुलित आहार , जैसा कि नाम से ही उजागर हो रहा है , उस आहार को कहते हैं , जिसमें प्रचुर मात्रा में , मानव शरीर के लिए पोषक तत्व विधमान हो , और जो शरीर और दिमाग के बीच संतुलन बनाये रख सके </a:t>
            </a:r>
            <a:r>
              <a:rPr lang="en-US" sz="2000" i="1" dirty="0">
                <a:solidFill>
                  <a:schemeClr val="accent6">
                    <a:lumMod val="50000"/>
                  </a:schemeClr>
                </a:solidFill>
              </a:rPr>
              <a:t>I</a:t>
            </a:r>
          </a:p>
        </p:txBody>
      </p:sp>
      <p:pic>
        <p:nvPicPr>
          <p:cNvPr id="5" name="Picture Placeholder 4" descr="balanced-diet-67832767.jpg"/>
          <p:cNvPicPr>
            <a:picLocks noGrp="1" noChangeAspect="1"/>
          </p:cNvPicPr>
          <p:nvPr>
            <p:ph type="pic" idx="1"/>
          </p:nvPr>
        </p:nvPicPr>
        <p:blipFill>
          <a:blip r:embed="rId2"/>
          <a:srcRect l="12486" r="12486"/>
          <a:stretch>
            <a:fillRect/>
          </a:stretch>
        </p:blipFill>
        <p:spPr>
          <a:xfrm>
            <a:off x="609600" y="990600"/>
            <a:ext cx="4206240" cy="420624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88696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hi-IN" sz="4400" i="1" dirty="0">
                <a:solidFill>
                  <a:schemeClr val="accent2">
                    <a:lumMod val="40000"/>
                    <a:lumOff val="60000"/>
                  </a:schemeClr>
                </a:solidFill>
              </a:rPr>
              <a:t>पोषक तत्व एवं उनका वर्गीकरण </a:t>
            </a:r>
            <a:endParaRPr lang="en-US" sz="4400" i="1" dirty="0">
              <a:solidFill>
                <a:schemeClr val="accent2">
                  <a:lumMod val="40000"/>
                  <a:lumOff val="60000"/>
                </a:schemeClr>
              </a:solidFill>
            </a:endParaRPr>
          </a:p>
        </p:txBody>
      </p:sp>
      <p:pic>
        <p:nvPicPr>
          <p:cNvPr id="4" name="Picture 3" descr="maxresdefault (1).jpg"/>
          <p:cNvPicPr>
            <a:picLocks noChangeAspect="1"/>
          </p:cNvPicPr>
          <p:nvPr/>
        </p:nvPicPr>
        <p:blipFill>
          <a:blip r:embed="rId2"/>
          <a:stretch>
            <a:fillRect/>
          </a:stretch>
        </p:blipFill>
        <p:spPr>
          <a:xfrm>
            <a:off x="1143000" y="1600200"/>
            <a:ext cx="7010400" cy="394335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436</TotalTime>
  <Words>414</Words>
  <Application>Microsoft Office PowerPoint</Application>
  <PresentationFormat>On-screen Show (4:3)</PresentationFormat>
  <Paragraphs>109</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Bookman Old Style</vt:lpstr>
      <vt:lpstr>Calibri</vt:lpstr>
      <vt:lpstr>Cambria</vt:lpstr>
      <vt:lpstr>Constantia</vt:lpstr>
      <vt:lpstr>Times New Roman</vt:lpstr>
      <vt:lpstr>Wingdings 2</vt:lpstr>
      <vt:lpstr>Flow</vt:lpstr>
      <vt:lpstr>JHUMRI TELAIYA COMMERCE COLLEGE</vt:lpstr>
      <vt:lpstr>Year of Establishment</vt:lpstr>
      <vt:lpstr>Faculty</vt:lpstr>
      <vt:lpstr>PowerPoint Presentation</vt:lpstr>
      <vt:lpstr>PowerPoint Presentation</vt:lpstr>
      <vt:lpstr>PowerPoint Presentation</vt:lpstr>
      <vt:lpstr> संतुलित आहार </vt:lpstr>
      <vt:lpstr>PowerPoint Presentation</vt:lpstr>
      <vt:lpstr>पोषक तत्व एवं उनका वर्गीकरण </vt:lpstr>
      <vt:lpstr>दूध बादाम अण्डे मास मछली सोयाबीन इत्यादि में प्रोटीन प्रचुर मात्रा में पाया जाता है इसके अलावा आप मटर चना आदि का सेवन भी कर सकते हैं हमारे शरीर के पूर्ण विकास के लिए प्रोटीन एक आवश्यक तत्व है समय के साथ शरीर की प्रोटीन की जरुरत  कम हो जाती है किन्तु युवावस्था में एक जरुरी आहार है  </vt:lpstr>
      <vt:lpstr>आयरन और कैल्शियम युक्त संतुलित आहार </vt:lpstr>
      <vt:lpstr>विटामिन्स और कार्बोहाइड्रेट्स युक्त संतुलित आहार  </vt:lpstr>
      <vt:lpstr>संतुलित आहार में विभिन्न खाद्य पदार्थ शामिल हैं </vt:lpstr>
      <vt:lpstr>स्त्रियो व पुरुष के संतुलित आहार में अंतर होता है</vt:lpstr>
      <vt:lpstr>उम्र –उम्र में संतुलित आहार प्रभावित होता है </vt:lpstr>
      <vt:lpstr>जलवायु और मौसम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aceri5</dc:creator>
  <cp:lastModifiedBy>Tathagat Teachers Training College</cp:lastModifiedBy>
  <cp:revision>8</cp:revision>
  <dcterms:created xsi:type="dcterms:W3CDTF">2023-05-11T04:52:43Z</dcterms:created>
  <dcterms:modified xsi:type="dcterms:W3CDTF">2025-06-08T05:16:10Z</dcterms:modified>
</cp:coreProperties>
</file>