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329" r:id="rId2"/>
    <p:sldId id="330" r:id="rId3"/>
    <p:sldId id="265" r:id="rId4"/>
    <p:sldId id="331" r:id="rId5"/>
    <p:sldId id="340" r:id="rId6"/>
    <p:sldId id="341" r:id="rId7"/>
    <p:sldId id="328" r:id="rId8"/>
    <p:sldId id="256" r:id="rId9"/>
    <p:sldId id="257" r:id="rId10"/>
    <p:sldId id="258" r:id="rId11"/>
    <p:sldId id="259" r:id="rId12"/>
    <p:sldId id="260" r:id="rId13"/>
    <p:sldId id="261" r:id="rId14"/>
    <p:sldId id="262" r:id="rId15"/>
    <p:sldId id="263" r:id="rId16"/>
    <p:sldId id="264" r:id="rId17"/>
    <p:sldId id="342" r:id="rId18"/>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AD347D-5ACD-4C99-B74B-A9C85AD731AF}" type="datetimeFigureOut">
              <a:rPr lang="en-US" smtClean="0"/>
              <a:t>6/8/2025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00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283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626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399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111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9872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983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509A250-FF31-4206-8172-F9D3106AACB1}"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0794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09A250-FF31-4206-8172-F9D3106AACB1}"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717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35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363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074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093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216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291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981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347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AD347D-5ACD-4C99-B74B-A9C85AD731AF}" type="datetimeFigureOut">
              <a:rPr lang="en-US" smtClean="0"/>
              <a:t>6/8/2025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14785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97080"/>
            <a:ext cx="12039600" cy="817531"/>
          </a:xfrm>
          <a:prstGeom prst="rect">
            <a:avLst/>
          </a:prstGeom>
          <a:solidFill>
            <a:srgbClr val="7030A0"/>
          </a:solidFill>
          <a:ln>
            <a:solidFill>
              <a:srgbClr val="7030A0"/>
            </a:solidFill>
          </a:ln>
        </p:spPr>
        <p:txBody>
          <a:bodyPr vert="horz" wrap="square" lIns="0" tIns="78105" rIns="0" bIns="0" rtlCol="0">
            <a:spAutoFit/>
          </a:bodyPr>
          <a:lstStyle/>
          <a:p>
            <a:pPr algn="ctr">
              <a:lnSpc>
                <a:spcPct val="100000"/>
              </a:lnSpc>
              <a:spcBef>
                <a:spcPts val="615"/>
              </a:spcBef>
            </a:pPr>
            <a:r>
              <a:rPr lang="en-IN" sz="4800" b="1" dirty="0">
                <a:solidFill>
                  <a:schemeClr val="bg1"/>
                </a:solidFill>
              </a:rPr>
              <a:t>JHUMRI TELAIYA COMMERCE COLLEGE</a:t>
            </a:r>
            <a:endParaRPr sz="4800" b="1" spc="-25" dirty="0">
              <a:solidFill>
                <a:schemeClr val="bg1"/>
              </a:solidFill>
            </a:endParaRPr>
          </a:p>
        </p:txBody>
      </p:sp>
      <p:pic>
        <p:nvPicPr>
          <p:cNvPr id="4" name="Picture 3">
            <a:extLst>
              <a:ext uri="{FF2B5EF4-FFF2-40B4-BE49-F238E27FC236}">
                <a16:creationId xmlns:a16="http://schemas.microsoft.com/office/drawing/2014/main" id="{AF9509FC-9013-3F77-6C7E-8138BF781A5D}"/>
              </a:ext>
            </a:extLst>
          </p:cNvPr>
          <p:cNvPicPr>
            <a:picLocks noChangeAspect="1"/>
          </p:cNvPicPr>
          <p:nvPr/>
        </p:nvPicPr>
        <p:blipFill>
          <a:blip r:embed="rId2">
            <a:extLst>
              <a:ext uri="{28A0092B-C50C-407E-A947-70E740481C1C}">
                <a14:useLocalDpi xmlns:a14="http://schemas.microsoft.com/office/drawing/2010/main" val="0"/>
              </a:ext>
            </a:extLst>
          </a:blip>
          <a:srcRect l="3077"/>
          <a:stretch>
            <a:fillRect/>
          </a:stretch>
        </p:blipFill>
        <p:spPr>
          <a:xfrm>
            <a:off x="1151045" y="1436742"/>
            <a:ext cx="8692735" cy="4236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latin typeface="Algerian" panose="04020705040A02060702" pitchFamily="82" charset="0"/>
              </a:rPr>
              <a:t>History</a:t>
            </a:r>
          </a:p>
        </p:txBody>
      </p:sp>
      <p:sp>
        <p:nvSpPr>
          <p:cNvPr id="3" name="Text Placeholder 2"/>
          <p:cNvSpPr>
            <a:spLocks noGrp="1"/>
          </p:cNvSpPr>
          <p:nvPr>
            <p:ph type="body" sz="half" idx="2"/>
          </p:nvPr>
        </p:nvSpPr>
        <p:spPr>
          <a:xfrm>
            <a:off x="115910" y="3543300"/>
            <a:ext cx="11552349" cy="2999168"/>
          </a:xfrm>
        </p:spPr>
        <p:txBody>
          <a:bodyPr>
            <a:noAutofit/>
          </a:bodyPr>
          <a:lstStyle/>
          <a:p>
            <a:pPr marL="342900" indent="-342900">
              <a:buFont typeface="Wingdings" panose="05000000000000000000" pitchFamily="2" charset="2"/>
              <a:buChar char="Ø"/>
            </a:pPr>
            <a:r>
              <a:rPr lang="en-US" sz="2000" dirty="0">
                <a:latin typeface="Baskerville Old Face" panose="02020602080505020303" pitchFamily="18" charset="0"/>
              </a:rPr>
              <a:t>Urdu was developed in 11th century around Delhi, Urdu is evolved from Apabramsa of Shauraseni Prakrit, Urdu is a major form of Hindustani, The origin of the name Urdu is the Turkish language's word for army, Urdu. Basic Urdu is spoken the same as present-day Hindi, but Hindi uses the traditional Devanagari script (from Sanskrit), whereas Urdu uses the Persia-Arabic alphabet and relies heavily on Persian vocabulary. The poet Ghulam Hamadani Mushafi coined the term Urdu for this language in 1780. However, this began to alienate the two major cultures in India/Pakistan, the Muslims and Hindus. Hindus began to speak and write Hindi, whereas Muslims would begin to speak Urdu. This also lead to a need to "cleanse" Urdu of all its Sanskrit words and lead Hindi speakers to want to be rid of Persian words that remained in their language. in 1882 Arya Samaj argued that, Urdu should written in the Devanagari script, which started the controversy named, Hindi-Urdu controversy, and makes a divide of Urdu language, Urdu for Muslims, and Hindi for Hindus.</a:t>
            </a:r>
          </a:p>
        </p:txBody>
      </p:sp>
    </p:spTree>
    <p:extLst>
      <p:ext uri="{BB962C8B-B14F-4D97-AF65-F5344CB8AC3E}">
        <p14:creationId xmlns:p14="http://schemas.microsoft.com/office/powerpoint/2010/main" val="182606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Algerian" panose="04020705040A02060702" pitchFamily="82" charset="0"/>
              </a:rPr>
              <a:t>Relations to Persian</a:t>
            </a:r>
          </a:p>
        </p:txBody>
      </p:sp>
      <p:sp>
        <p:nvSpPr>
          <p:cNvPr id="3" name="Text Placeholder 2"/>
          <p:cNvSpPr>
            <a:spLocks noGrp="1"/>
          </p:cNvSpPr>
          <p:nvPr>
            <p:ph type="body" sz="half" idx="2"/>
          </p:nvPr>
        </p:nvSpPr>
        <p:spPr>
          <a:xfrm>
            <a:off x="167425" y="3543300"/>
            <a:ext cx="11578107" cy="2883258"/>
          </a:xfrm>
        </p:spPr>
        <p:txBody>
          <a:bodyPr>
            <a:noAutofit/>
          </a:bodyPr>
          <a:lstStyle/>
          <a:p>
            <a:pPr marL="342900" indent="-342900">
              <a:buFont typeface="Wingdings" panose="05000000000000000000" pitchFamily="2" charset="2"/>
              <a:buChar char="Ø"/>
            </a:pPr>
            <a:r>
              <a:rPr lang="en-US" sz="2400" b="1" dirty="0">
                <a:latin typeface="Baskerville Old Face" panose="02020602080505020303" pitchFamily="18" charset="0"/>
              </a:rPr>
              <a:t>Differences </a:t>
            </a:r>
            <a:r>
              <a:rPr lang="en-US" sz="2400" dirty="0">
                <a:latin typeface="Baskerville Old Face" panose="02020602080505020303" pitchFamily="18" charset="0"/>
              </a:rPr>
              <a:t>The letters in Urdu are derived from the Persian/Farsi alphabet, which is derived from the Arabic alphabet. The additional letters that are found in Urdu include </a:t>
            </a:r>
            <a:r>
              <a:rPr lang="ar-AE" sz="2400" dirty="0">
                <a:latin typeface="Baskerville Old Face" panose="02020602080505020303" pitchFamily="18" charset="0"/>
              </a:rPr>
              <a:t>ٹ  ,ڈ ,ڑ(</a:t>
            </a:r>
            <a:r>
              <a:rPr lang="en-US" sz="2400" dirty="0">
                <a:latin typeface="Baskerville Old Face" panose="02020602080505020303" pitchFamily="18" charset="0"/>
              </a:rPr>
              <a:t>ṫ, ḋ, ṙ). To make the alphabet more enriched two letters were created for sounds </a:t>
            </a:r>
            <a:r>
              <a:rPr lang="ar-AE" sz="2400" dirty="0">
                <a:latin typeface="Baskerville Old Face" panose="02020602080505020303" pitchFamily="18" charset="0"/>
              </a:rPr>
              <a:t>ه (</a:t>
            </a:r>
            <a:r>
              <a:rPr lang="en-US" sz="2400" dirty="0">
                <a:latin typeface="Baskerville Old Face" panose="02020602080505020303" pitchFamily="18" charset="0"/>
              </a:rPr>
              <a:t>h) and </a:t>
            </a:r>
            <a:r>
              <a:rPr lang="ar-AE" sz="2400" dirty="0">
                <a:latin typeface="Baskerville Old Face" panose="02020602080505020303" pitchFamily="18" charset="0"/>
              </a:rPr>
              <a:t>ی (</a:t>
            </a:r>
            <a:r>
              <a:rPr lang="en-US" sz="2400" dirty="0">
                <a:latin typeface="Baskerville Old Face" panose="02020602080505020303" pitchFamily="18" charset="0"/>
              </a:rPr>
              <a:t>y). By adding these letters to the existing Persian letters the Urdu alphabet became more suitable for the people of North India and Pakistan.</a:t>
            </a:r>
          </a:p>
          <a:p>
            <a:pPr marL="342900" indent="-342900">
              <a:buFont typeface="Wingdings" panose="05000000000000000000" pitchFamily="2" charset="2"/>
              <a:buChar char="Ø"/>
            </a:pPr>
            <a:r>
              <a:rPr lang="en-US" sz="2400" b="1" dirty="0">
                <a:latin typeface="Baskerville Old Face" panose="02020602080505020303" pitchFamily="18" charset="0"/>
              </a:rPr>
              <a:t>Similarities </a:t>
            </a:r>
            <a:r>
              <a:rPr lang="en-US" sz="2400" dirty="0">
                <a:latin typeface="Baskerville Old Face" panose="02020602080505020303" pitchFamily="18" charset="0"/>
              </a:rPr>
              <a:t>Urdu is written right to left like Farsi script. Urdu is also written in the Nasta’ liq style of Persian Calligraphy. Nastaliq style is a cursive script invented by Mīr ʿAlī of Tabrīz, a very famous calligrapher during the Timurid period (1402–1502).</a:t>
            </a:r>
          </a:p>
        </p:txBody>
      </p:sp>
    </p:spTree>
    <p:extLst>
      <p:ext uri="{BB962C8B-B14F-4D97-AF65-F5344CB8AC3E}">
        <p14:creationId xmlns:p14="http://schemas.microsoft.com/office/powerpoint/2010/main" val="362046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latin typeface="Algerian" panose="04020705040A02060702" pitchFamily="82" charset="0"/>
              </a:rPr>
              <a:t>Informal</a:t>
            </a:r>
          </a:p>
        </p:txBody>
      </p:sp>
      <p:sp>
        <p:nvSpPr>
          <p:cNvPr id="3" name="Text Placeholder 2"/>
          <p:cNvSpPr>
            <a:spLocks noGrp="1"/>
          </p:cNvSpPr>
          <p:nvPr>
            <p:ph idx="1"/>
          </p:nvPr>
        </p:nvSpPr>
        <p:spPr>
          <a:xfrm>
            <a:off x="0" y="2266682"/>
            <a:ext cx="11719775" cy="3753118"/>
          </a:xfrm>
        </p:spPr>
        <p:txBody>
          <a:bodyPr>
            <a:noAutofit/>
          </a:bodyPr>
          <a:lstStyle/>
          <a:p>
            <a:pPr>
              <a:buFont typeface="Wingdings" panose="05000000000000000000" pitchFamily="2" charset="2"/>
              <a:buChar char="Ø"/>
            </a:pPr>
            <a:r>
              <a:rPr lang="en-US" dirty="0">
                <a:latin typeface="Baskerville Old Face" panose="02020602080505020303" pitchFamily="18" charset="0"/>
              </a:rPr>
              <a:t>Urdu in its less formalized register has been called a rekhta </a:t>
            </a:r>
            <a:r>
              <a:rPr lang="ar-AE" dirty="0">
                <a:latin typeface="Baskerville Old Face" panose="02020602080505020303" pitchFamily="18" charset="0"/>
              </a:rPr>
              <a:t>ریختہ</a:t>
            </a:r>
            <a:r>
              <a:rPr lang="en-US" dirty="0">
                <a:latin typeface="Baskerville Old Face" panose="02020602080505020303" pitchFamily="18" charset="0"/>
              </a:rPr>
              <a:t> meaning "rough mixture". The more formal register of Urdu is sometimes called zabān-e-Urdue-mo'alla  </a:t>
            </a:r>
            <a:r>
              <a:rPr lang="ar-AE" dirty="0">
                <a:latin typeface="Baskerville Old Face" panose="02020602080505020303" pitchFamily="18" charset="0"/>
              </a:rPr>
              <a:t>زبان اردو معلہ</a:t>
            </a:r>
            <a:r>
              <a:rPr lang="en-US" dirty="0">
                <a:latin typeface="Baskerville Old Face" panose="02020602080505020303" pitchFamily="18" charset="0"/>
              </a:rPr>
              <a:t> zəbaːn eː ʊrdu̪ ː eː moəlla , the "Language of Camp and Court."</a:t>
            </a:r>
          </a:p>
          <a:p>
            <a:pPr>
              <a:buFont typeface="Wingdings" panose="05000000000000000000" pitchFamily="2" charset="2"/>
              <a:buChar char="Ø"/>
            </a:pPr>
            <a:r>
              <a:rPr lang="en-US" dirty="0">
                <a:latin typeface="Baskerville Old Face" panose="02020602080505020303" pitchFamily="18" charset="0"/>
              </a:rPr>
              <a:t>In local translation, it is called Lashkari </a:t>
            </a:r>
            <a:r>
              <a:rPr lang="en-US" dirty="0" err="1">
                <a:latin typeface="Baskerville Old Face" panose="02020602080505020303" pitchFamily="18" charset="0"/>
              </a:rPr>
              <a:t>Zabān</a:t>
            </a:r>
            <a:r>
              <a:rPr lang="en-US" dirty="0">
                <a:latin typeface="Baskerville Old Face" panose="02020602080505020303" pitchFamily="18" charset="0"/>
              </a:rPr>
              <a:t> </a:t>
            </a:r>
            <a:r>
              <a:rPr lang="ar-AE" dirty="0">
                <a:latin typeface="Baskerville Old Face" panose="02020602080505020303" pitchFamily="18" charset="0"/>
              </a:rPr>
              <a:t>لشکری زبان</a:t>
            </a:r>
            <a:r>
              <a:rPr lang="en-US" dirty="0">
                <a:latin typeface="Baskerville Old Face" panose="02020602080505020303" pitchFamily="18" charset="0"/>
              </a:rPr>
              <a:t> meaning "military language" or "military tongue" or "</a:t>
            </a:r>
            <a:r>
              <a:rPr lang="en-US" dirty="0" err="1">
                <a:latin typeface="Baskerville Old Face" panose="02020602080505020303" pitchFamily="18" charset="0"/>
              </a:rPr>
              <a:t>Hordish</a:t>
            </a:r>
            <a:r>
              <a:rPr lang="en-US" dirty="0">
                <a:latin typeface="Baskerville Old Face" panose="02020602080505020303" pitchFamily="18" charset="0"/>
              </a:rPr>
              <a:t> language". This can be shortened to Lashkari.</a:t>
            </a:r>
          </a:p>
          <a:p>
            <a:pPr>
              <a:buFont typeface="Wingdings" panose="05000000000000000000" pitchFamily="2" charset="2"/>
              <a:buChar char="Ø"/>
            </a:pPr>
            <a:r>
              <a:rPr lang="en-US" dirty="0">
                <a:latin typeface="Baskerville Old Face" panose="02020602080505020303" pitchFamily="18" charset="0"/>
              </a:rPr>
              <a:t>The etymology of the word used in the Urdu language for the most part decides how nice or well done your speech is. For example, Urdu speakers would distinguish between </a:t>
            </a:r>
            <a:r>
              <a:rPr lang="ar-AE" dirty="0">
                <a:latin typeface="Baskerville Old Face" panose="02020602080505020303" pitchFamily="18" charset="0"/>
              </a:rPr>
              <a:t>پانی </a:t>
            </a:r>
            <a:r>
              <a:rPr lang="en-US" dirty="0">
                <a:latin typeface="Baskerville Old Face" panose="02020602080505020303" pitchFamily="18" charset="0"/>
              </a:rPr>
              <a:t> pānī and </a:t>
            </a:r>
            <a:r>
              <a:rPr lang="ar-AE" dirty="0">
                <a:latin typeface="Baskerville Old Face" panose="02020602080505020303" pitchFamily="18" charset="0"/>
              </a:rPr>
              <a:t>آب </a:t>
            </a:r>
            <a:r>
              <a:rPr lang="en-US" dirty="0">
                <a:latin typeface="Baskerville Old Face" panose="02020602080505020303" pitchFamily="18" charset="0"/>
              </a:rPr>
              <a:t> āb, both meaning "water" for example, or between </a:t>
            </a:r>
            <a:r>
              <a:rPr lang="ar-AE" dirty="0">
                <a:latin typeface="Baskerville Old Face" panose="02020602080505020303" pitchFamily="18" charset="0"/>
              </a:rPr>
              <a:t>آدمی </a:t>
            </a:r>
            <a:r>
              <a:rPr lang="en-US" dirty="0">
                <a:latin typeface="Baskerville Old Face" panose="02020602080505020303" pitchFamily="18" charset="0"/>
              </a:rPr>
              <a:t>ādmi and </a:t>
            </a:r>
            <a:r>
              <a:rPr lang="ar-AE" dirty="0">
                <a:latin typeface="Baskerville Old Face" panose="02020602080505020303" pitchFamily="18" charset="0"/>
              </a:rPr>
              <a:t>مرد </a:t>
            </a:r>
            <a:r>
              <a:rPr lang="en-US" dirty="0">
                <a:latin typeface="Baskerville Old Face" panose="02020602080505020303" pitchFamily="18" charset="0"/>
              </a:rPr>
              <a:t>mard, meaning "man." The first word is ad derivative from Adam</a:t>
            </a:r>
            <a:r>
              <a:rPr lang="ar-AE" dirty="0">
                <a:latin typeface="Baskerville Old Face" panose="02020602080505020303" pitchFamily="18" charset="0"/>
              </a:rPr>
              <a:t>آدم </a:t>
            </a:r>
            <a:r>
              <a:rPr lang="en-US" dirty="0">
                <a:latin typeface="Baskerville Old Face" panose="02020602080505020303" pitchFamily="18" charset="0"/>
              </a:rPr>
              <a:t> Arabic mean from Adam and it can be used for both man and woman in place of human being. Second word </a:t>
            </a:r>
            <a:r>
              <a:rPr lang="ar-AE" dirty="0">
                <a:latin typeface="Baskerville Old Face" panose="02020602080505020303" pitchFamily="18" charset="0"/>
              </a:rPr>
              <a:t>مرد </a:t>
            </a:r>
            <a:r>
              <a:rPr lang="en-US" dirty="0">
                <a:latin typeface="Baskerville Old Face" panose="02020602080505020303" pitchFamily="18" charset="0"/>
              </a:rPr>
              <a:t> mard refers to a gender or can be used for manly hood as well.</a:t>
            </a:r>
          </a:p>
          <a:p>
            <a:pPr>
              <a:buFont typeface="Wingdings" panose="05000000000000000000" pitchFamily="2" charset="2"/>
              <a:buChar char="Ø"/>
            </a:pPr>
            <a:r>
              <a:rPr lang="en-US" dirty="0">
                <a:latin typeface="Baskerville Old Face" panose="02020602080505020303" pitchFamily="18" charset="0"/>
              </a:rPr>
              <a:t>If a word is of Persian or Arabic origin, the level of speech is thought to be more formal. If Persian or Arabic grammar constructs, such as the izafat, are used in Urdu, the level of speech is also thought more formal and correct. If a word is inherited from Sanskrit, the level of speech is thought more colloquial and personal. The reason perhaps is the Moghuls (Turks ) influence over India deeming Sanskrit to be a lesser language than Persian or Urdu itself. For the longest time Persian was also official language of Moghul occupied territories.</a:t>
            </a:r>
          </a:p>
        </p:txBody>
      </p:sp>
    </p:spTree>
    <p:extLst>
      <p:ext uri="{BB962C8B-B14F-4D97-AF65-F5344CB8AC3E}">
        <p14:creationId xmlns:p14="http://schemas.microsoft.com/office/powerpoint/2010/main" val="126598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Algerian" panose="04020705040A02060702" pitchFamily="82" charset="0"/>
              </a:rPr>
              <a:t>Formal</a:t>
            </a:r>
          </a:p>
        </p:txBody>
      </p:sp>
      <p:sp>
        <p:nvSpPr>
          <p:cNvPr id="3" name="Content Placeholder 2"/>
          <p:cNvSpPr>
            <a:spLocks noGrp="1"/>
          </p:cNvSpPr>
          <p:nvPr>
            <p:ph type="body" sz="half" idx="2"/>
          </p:nvPr>
        </p:nvSpPr>
        <p:spPr>
          <a:xfrm>
            <a:off x="244700" y="3543300"/>
            <a:ext cx="11462196" cy="2476500"/>
          </a:xfrm>
        </p:spPr>
        <p:txBody>
          <a:bodyPr>
            <a:noAutofit/>
          </a:bodyPr>
          <a:lstStyle/>
          <a:p>
            <a:pPr marL="285750" indent="-285750">
              <a:buFont typeface="Wingdings" panose="05000000000000000000" pitchFamily="2" charset="2"/>
              <a:buChar char="Ø"/>
            </a:pPr>
            <a:r>
              <a:rPr lang="en-US" sz="2000" dirty="0">
                <a:latin typeface="Baskerville Old Face" panose="02020602080505020303" pitchFamily="18" charset="0"/>
              </a:rPr>
              <a:t>Urdu is supposed to be a well formed language; many of words are used in it to show respect and politeness. This emphasis on politeness, which comes from the vocabulary, is known as Aadab ( Courteous ) and to sometimes as takalluf (Formal) in Urdu. These words are mostly used when addressing elders, or people with whom one is not met yet. Just like French Vous and Tu. Upon studying French and other forms of Language similar formal language construct are present. The whole grammatical layout appears to be almost identical to French language structure. The rules to form sentences and structuring them are identical.</a:t>
            </a:r>
          </a:p>
        </p:txBody>
      </p:sp>
    </p:spTree>
    <p:extLst>
      <p:ext uri="{BB962C8B-B14F-4D97-AF65-F5344CB8AC3E}">
        <p14:creationId xmlns:p14="http://schemas.microsoft.com/office/powerpoint/2010/main" val="72916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Algerian" panose="04020705040A02060702" pitchFamily="82" charset="0"/>
              </a:rPr>
              <a:t>Poetics</a:t>
            </a:r>
          </a:p>
        </p:txBody>
      </p:sp>
      <p:sp>
        <p:nvSpPr>
          <p:cNvPr id="3" name="Text Placeholder 2"/>
          <p:cNvSpPr>
            <a:spLocks noGrp="1"/>
          </p:cNvSpPr>
          <p:nvPr>
            <p:ph type="body" sz="half" idx="2"/>
          </p:nvPr>
        </p:nvSpPr>
        <p:spPr>
          <a:xfrm>
            <a:off x="231820" y="3517542"/>
            <a:ext cx="11449317" cy="2947652"/>
          </a:xfrm>
        </p:spPr>
        <p:txBody>
          <a:bodyPr>
            <a:normAutofit/>
          </a:bodyPr>
          <a:lstStyle/>
          <a:p>
            <a:pPr marL="285750" indent="-285750">
              <a:buFont typeface="Wingdings" panose="05000000000000000000" pitchFamily="2" charset="2"/>
              <a:buChar char="Ø"/>
            </a:pPr>
            <a:r>
              <a:rPr lang="en-US" sz="2800" dirty="0">
                <a:latin typeface="Baskerville Old Face" panose="02020602080505020303" pitchFamily="18" charset="0"/>
              </a:rPr>
              <a:t>Two very respected poets who are not only celebrated in the Indian subcontinent but are famous in many other communities worldwide are Mirza Ghalib and Sir Mohammad Iqbal.</a:t>
            </a:r>
          </a:p>
          <a:p>
            <a:pPr marL="285750" indent="-285750">
              <a:buFont typeface="Wingdings" panose="05000000000000000000" pitchFamily="2" charset="2"/>
              <a:buChar char="Ø"/>
            </a:pPr>
            <a:endParaRPr lang="en-US" sz="2800" dirty="0">
              <a:latin typeface="Baskerville Old Face" panose="02020602080505020303" pitchFamily="18" charset="0"/>
            </a:endParaRPr>
          </a:p>
        </p:txBody>
      </p:sp>
    </p:spTree>
    <p:extLst>
      <p:ext uri="{BB962C8B-B14F-4D97-AF65-F5344CB8AC3E}">
        <p14:creationId xmlns:p14="http://schemas.microsoft.com/office/powerpoint/2010/main" val="9097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Algerian" panose="04020705040A02060702" pitchFamily="82" charset="0"/>
              </a:rPr>
              <a:t>Mirza Ghalib</a:t>
            </a:r>
          </a:p>
        </p:txBody>
      </p:sp>
      <p:sp>
        <p:nvSpPr>
          <p:cNvPr id="3" name="Text Placeholder 2"/>
          <p:cNvSpPr>
            <a:spLocks noGrp="1"/>
          </p:cNvSpPr>
          <p:nvPr>
            <p:ph type="body" sz="half" idx="2"/>
          </p:nvPr>
        </p:nvSpPr>
        <p:spPr>
          <a:xfrm>
            <a:off x="347730" y="3543299"/>
            <a:ext cx="11204619" cy="2754469"/>
          </a:xfrm>
        </p:spPr>
        <p:txBody>
          <a:bodyPr>
            <a:noAutofit/>
          </a:bodyPr>
          <a:lstStyle/>
          <a:p>
            <a:pPr marL="342900" indent="-342900">
              <a:buFont typeface="Wingdings" panose="05000000000000000000" pitchFamily="2" charset="2"/>
              <a:buChar char="Ø"/>
            </a:pPr>
            <a:r>
              <a:rPr lang="en-US" sz="2000" dirty="0">
                <a:latin typeface="Baskerville Old Face" panose="02020602080505020303" pitchFamily="18" charset="0"/>
              </a:rPr>
              <a:t>Ghalib (1797-1869) is famous for his classic satire and sarcasm as seen in the following verse ;</a:t>
            </a:r>
          </a:p>
          <a:p>
            <a:pPr marL="342900" indent="-342900">
              <a:buFont typeface="Wingdings" panose="05000000000000000000" pitchFamily="2" charset="2"/>
              <a:buChar char="Ø"/>
            </a:pPr>
            <a:r>
              <a:rPr lang="en-US" sz="2000" b="1" dirty="0">
                <a:latin typeface="Baskerville Old Face" panose="02020602080505020303" pitchFamily="18" charset="0"/>
              </a:rPr>
              <a:t>Latin/Roma alphabet</a:t>
            </a:r>
            <a:r>
              <a:rPr lang="en-US" sz="2000" dirty="0">
                <a:latin typeface="Baskerville Old Face" panose="02020602080505020303" pitchFamily="18" charset="0"/>
              </a:rPr>
              <a:t> :</a:t>
            </a:r>
          </a:p>
          <a:p>
            <a:pPr marL="342900" indent="-342900">
              <a:buFont typeface="Wingdings" panose="05000000000000000000" pitchFamily="2" charset="2"/>
              <a:buChar char="Ø"/>
            </a:pPr>
            <a:r>
              <a:rPr lang="en-US" sz="2000" dirty="0">
                <a:latin typeface="Baskerville Old Face" panose="02020602080505020303" pitchFamily="18" charset="0"/>
              </a:rPr>
              <a:t>Umer bhar hum yun hee ghalati kartey rahen Ghalib Dhool ch-herey pei thee aur hum aaina saaf karte rahe</a:t>
            </a:r>
          </a:p>
          <a:p>
            <a:pPr marL="342900" indent="-342900">
              <a:buFont typeface="Wingdings" panose="05000000000000000000" pitchFamily="2" charset="2"/>
              <a:buChar char="Ø"/>
            </a:pPr>
            <a:r>
              <a:rPr lang="en-US" sz="2000" b="1" dirty="0">
                <a:latin typeface="Baskerville Old Face" panose="02020602080505020303" pitchFamily="18" charset="0"/>
              </a:rPr>
              <a:t>Translation </a:t>
            </a:r>
            <a:r>
              <a:rPr lang="en-US" sz="2000" dirty="0">
                <a:latin typeface="Baskerville Old Face" panose="02020602080505020303" pitchFamily="18" charset="0"/>
              </a:rPr>
              <a:t>:</a:t>
            </a:r>
          </a:p>
          <a:p>
            <a:r>
              <a:rPr lang="en-US" sz="2000" dirty="0">
                <a:latin typeface="Baskerville Old Face" panose="02020602080505020303" pitchFamily="18" charset="0"/>
              </a:rPr>
              <a:t>    O Ghalib (himself) all my life I kept making the same mistakes over and over, I was busy cleaning the mirror while the dirt was on my face. </a:t>
            </a:r>
          </a:p>
        </p:txBody>
      </p:sp>
    </p:spTree>
    <p:extLst>
      <p:ext uri="{BB962C8B-B14F-4D97-AF65-F5344CB8AC3E}">
        <p14:creationId xmlns:p14="http://schemas.microsoft.com/office/powerpoint/2010/main" val="287763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Algerian" panose="04020705040A02060702" pitchFamily="82" charset="0"/>
              </a:rPr>
              <a:t>Sir Mohammad Iqbal</a:t>
            </a:r>
          </a:p>
        </p:txBody>
      </p:sp>
      <p:sp>
        <p:nvSpPr>
          <p:cNvPr id="3" name="Text Placeholder 2"/>
          <p:cNvSpPr>
            <a:spLocks noGrp="1"/>
          </p:cNvSpPr>
          <p:nvPr>
            <p:ph type="body" sz="half" idx="2"/>
          </p:nvPr>
        </p:nvSpPr>
        <p:spPr>
          <a:xfrm>
            <a:off x="292069" y="3232597"/>
            <a:ext cx="11337554" cy="3425780"/>
          </a:xfrm>
        </p:spPr>
        <p:txBody>
          <a:bodyPr>
            <a:noAutofit/>
          </a:bodyPr>
          <a:lstStyle/>
          <a:p>
            <a:pPr marL="285750" indent="-285750">
              <a:buFont typeface="Wingdings" panose="05000000000000000000" pitchFamily="2" charset="2"/>
              <a:buChar char="Ø"/>
            </a:pPr>
            <a:r>
              <a:rPr lang="en-US" b="1" dirty="0">
                <a:latin typeface="Baskerville Old Face" panose="02020602080505020303" pitchFamily="18" charset="0"/>
              </a:rPr>
              <a:t>Iqbal (1877-1938) </a:t>
            </a:r>
            <a:r>
              <a:rPr lang="en-US" dirty="0">
                <a:latin typeface="Baskerville Old Face" panose="02020602080505020303" pitchFamily="18" charset="0"/>
              </a:rPr>
              <a:t>was a poet, and an active politician. He focused his poetry on bringing out the plight of the suffering Muslim community. In his poetry he very boldly highlighted the missing virtues and values in the morally corrupt society. Despite much opposition in the beginning, he ended up leaving a huge impact. He is also called the “Poet of the East” and the “Poet of Islam”. His work is displayed in the following verse;</a:t>
            </a:r>
          </a:p>
          <a:p>
            <a:pPr marL="285750" indent="-285750">
              <a:buFont typeface="Wingdings" panose="05000000000000000000" pitchFamily="2" charset="2"/>
              <a:buChar char="Ø"/>
            </a:pPr>
            <a:r>
              <a:rPr lang="en-US" b="1" dirty="0">
                <a:latin typeface="Baskerville Old Face" panose="02020602080505020303" pitchFamily="18" charset="0"/>
              </a:rPr>
              <a:t>Latin/Roma Alphabet</a:t>
            </a:r>
            <a:r>
              <a:rPr lang="en-US" dirty="0">
                <a:latin typeface="Baskerville Old Face" panose="02020602080505020303" pitchFamily="18" charset="0"/>
              </a:rPr>
              <a:t>  Aapne bhe khafa mujh sei beganey bhe na khush Mein zeher -e-halahal ku kabhi keh na saka qand.</a:t>
            </a:r>
          </a:p>
          <a:p>
            <a:pPr marL="285750" indent="-285750">
              <a:buFont typeface="Wingdings" panose="05000000000000000000" pitchFamily="2" charset="2"/>
              <a:buChar char="Ø"/>
            </a:pPr>
            <a:r>
              <a:rPr lang="en-US" b="1" dirty="0">
                <a:latin typeface="Baskerville Old Face" panose="02020602080505020303" pitchFamily="18" charset="0"/>
              </a:rPr>
              <a:t>Translation : </a:t>
            </a:r>
            <a:r>
              <a:rPr lang="en-US" dirty="0">
                <a:latin typeface="Baskerville Old Face" panose="02020602080505020303" pitchFamily="18" charset="0"/>
              </a:rPr>
              <a:t>I could not keep happy either my loved ones nor the strangers, as I could never call a piece of poison a piece of candy.  </a:t>
            </a:r>
          </a:p>
          <a:p>
            <a:r>
              <a:rPr lang="en-US" dirty="0">
                <a:latin typeface="Baskerville Old Face" panose="02020602080505020303" pitchFamily="18" charset="0"/>
              </a:rPr>
              <a:t>      Iqbal is considered by many an inspirational poet. He played a large role in the Pakistan Movement, with many claiming that he was the one to spark it.</a:t>
            </a:r>
          </a:p>
        </p:txBody>
      </p:sp>
    </p:spTree>
    <p:extLst>
      <p:ext uri="{BB962C8B-B14F-4D97-AF65-F5344CB8AC3E}">
        <p14:creationId xmlns:p14="http://schemas.microsoft.com/office/powerpoint/2010/main" val="175043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BAF0-F4BB-098D-FB5C-B2DAF3E03A96}"/>
              </a:ext>
            </a:extLst>
          </p:cNvPr>
          <p:cNvSpPr>
            <a:spLocks noGrp="1"/>
          </p:cNvSpPr>
          <p:nvPr>
            <p:ph type="title"/>
          </p:nvPr>
        </p:nvSpPr>
        <p:spPr/>
        <p:txBody>
          <a:bodyPr/>
          <a:lstStyle/>
          <a:p>
            <a:pPr algn="ctr"/>
            <a:r>
              <a:rPr lang="en-IN" b="1" dirty="0"/>
              <a:t>Thank You</a:t>
            </a:r>
            <a:br>
              <a:rPr lang="en-IN" dirty="0"/>
            </a:br>
            <a:endParaRPr lang="en-IN" dirty="0"/>
          </a:p>
        </p:txBody>
      </p:sp>
    </p:spTree>
    <p:extLst>
      <p:ext uri="{BB962C8B-B14F-4D97-AF65-F5344CB8AC3E}">
        <p14:creationId xmlns:p14="http://schemas.microsoft.com/office/powerpoint/2010/main" val="37394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B0A1-F6C5-409E-C748-97A0E2FE02B5}"/>
              </a:ext>
            </a:extLst>
          </p:cNvPr>
          <p:cNvSpPr>
            <a:spLocks noGrp="1"/>
          </p:cNvSpPr>
          <p:nvPr>
            <p:ph type="title"/>
          </p:nvPr>
        </p:nvSpPr>
        <p:spPr>
          <a:xfrm>
            <a:off x="2057400" y="503853"/>
            <a:ext cx="8610601" cy="821094"/>
          </a:xfrm>
          <a:solidFill>
            <a:srgbClr val="00B0F0"/>
          </a:solidFill>
        </p:spPr>
        <p:txBody>
          <a:bodyPr>
            <a:no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Year of Establishment</a:t>
            </a:r>
          </a:p>
        </p:txBody>
      </p:sp>
      <p:sp>
        <p:nvSpPr>
          <p:cNvPr id="28673" name="Rectangle 1">
            <a:extLst>
              <a:ext uri="{FF2B5EF4-FFF2-40B4-BE49-F238E27FC236}">
                <a16:creationId xmlns:a16="http://schemas.microsoft.com/office/drawing/2014/main" id="{7AA1E938-EE70-8FE4-8BFC-0C0258592820}"/>
              </a:ext>
            </a:extLst>
          </p:cNvPr>
          <p:cNvSpPr>
            <a:spLocks noChangeArrowheads="1"/>
          </p:cNvSpPr>
          <p:nvPr/>
        </p:nvSpPr>
        <p:spPr bwMode="auto">
          <a:xfrm>
            <a:off x="2057400" y="1356300"/>
            <a:ext cx="8534400" cy="3885053"/>
          </a:xfrm>
          <a:prstGeom prst="rect">
            <a:avLst/>
          </a:prstGeom>
          <a:noFill/>
          <a:ln w="9525">
            <a:noFill/>
            <a:miter lim="800000"/>
            <a:headEnd/>
            <a:tailEnd/>
          </a:ln>
          <a:effectLst/>
        </p:spPr>
        <p:txBody>
          <a:bodyPr lIns="84406" tIns="42203" rIns="84406" bIns="42203" anchor="ctr">
            <a:spAutoFit/>
          </a:bodyPr>
          <a:lstStyle/>
          <a:p>
            <a:pPr algn="just" defTabSz="844083">
              <a:tabLst>
                <a:tab pos="316531" algn="l"/>
              </a:tabLst>
              <a:defRPr/>
            </a:pPr>
            <a:endParaRPr lang="en-US" sz="2769" b="1" dirty="0">
              <a:latin typeface="Cambria" pitchFamily="18" charset="0"/>
              <a:ea typeface="Cambria" pitchFamily="18" charset="0"/>
              <a:cs typeface="Times New Roman" pitchFamily="18" charset="0"/>
            </a:endParaRPr>
          </a:p>
          <a:p>
            <a:pPr algn="just" defTabSz="844083">
              <a:tabLst>
                <a:tab pos="316531" algn="l"/>
              </a:tabLst>
              <a:defRPr/>
            </a:pPr>
            <a:endParaRPr lang="en-US" sz="2769" b="1" dirty="0">
              <a:latin typeface="Cambria" pitchFamily="18" charset="0"/>
              <a:ea typeface="Cambria" pitchFamily="18" charset="0"/>
              <a:cs typeface="Times New Roman" pitchFamily="18" charset="0"/>
            </a:endParaRPr>
          </a:p>
          <a:p>
            <a:pPr algn="just" defTabSz="844083">
              <a:tabLst>
                <a:tab pos="316531" algn="l"/>
              </a:tabLst>
              <a:defRPr/>
            </a:pPr>
            <a:r>
              <a:rPr lang="en-US" sz="2769" b="1" dirty="0">
                <a:latin typeface="Cambria" pitchFamily="18" charset="0"/>
                <a:ea typeface="Cambria" pitchFamily="18" charset="0"/>
                <a:cs typeface="Times New Roman" pitchFamily="18" charset="0"/>
              </a:rPr>
              <a:t>Department of Urdu was established in 1984.</a:t>
            </a:r>
          </a:p>
          <a:p>
            <a:pPr algn="just" defTabSz="844083">
              <a:tabLst>
                <a:tab pos="316531" algn="l"/>
              </a:tabLst>
              <a:defRPr/>
            </a:pPr>
            <a:endParaRPr lang="en-US" sz="3323" b="1" dirty="0">
              <a:latin typeface="Cambria" pitchFamily="18" charset="0"/>
              <a:ea typeface="Cambria" pitchFamily="18" charset="0"/>
              <a:cs typeface="Times New Roman" pitchFamily="18" charset="0"/>
            </a:endParaRPr>
          </a:p>
          <a:p>
            <a:pPr algn="just" defTabSz="844083">
              <a:tabLst>
                <a:tab pos="316531" algn="l"/>
              </a:tabLst>
              <a:defRPr/>
            </a:pPr>
            <a:r>
              <a:rPr lang="en-US" sz="2769" b="1" dirty="0">
                <a:latin typeface="Times New Roman" pitchFamily="18" charset="0"/>
                <a:ea typeface="Cambria" pitchFamily="18" charset="0"/>
                <a:cs typeface="Times New Roman" pitchFamily="18" charset="0"/>
              </a:rPr>
              <a:t>Ranchi University and Now (Vinoba Bhave University) has introduced</a:t>
            </a:r>
          </a:p>
          <a:p>
            <a:pPr algn="just" defTabSz="844083">
              <a:tabLst>
                <a:tab pos="316531" algn="l"/>
              </a:tabLst>
              <a:defRPr/>
            </a:pPr>
            <a:r>
              <a:rPr lang="en-US" sz="2769" b="1" dirty="0">
                <a:latin typeface="Times New Roman" pitchFamily="18" charset="0"/>
                <a:ea typeface="Cambria" pitchFamily="18" charset="0"/>
                <a:cs typeface="Times New Roman" pitchFamily="18" charset="0"/>
              </a:rPr>
              <a:t>choice based credit system from 2015-16.</a:t>
            </a:r>
          </a:p>
          <a:p>
            <a:pPr algn="just" defTabSz="844083">
              <a:tabLst>
                <a:tab pos="316531" algn="l"/>
              </a:tabLst>
              <a:defRPr/>
            </a:pPr>
            <a:endParaRPr lang="en-US" dirty="0">
              <a:latin typeface="Cambria" pitchFamily="18" charset="0"/>
            </a:endParaRPr>
          </a:p>
          <a:p>
            <a:pPr algn="just" defTabSz="844083">
              <a:tabLst>
                <a:tab pos="316531" algn="l"/>
              </a:tabLst>
              <a:defRPr/>
            </a:pPr>
            <a:endParaRPr lang="en-US" sz="2954" dirty="0">
              <a:latin typeface="Arial" pitchFamily="34" charset="0"/>
            </a:endParaRPr>
          </a:p>
        </p:txBody>
      </p:sp>
    </p:spTree>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1FC-755C-8C2F-C6E3-B9994AA8BA23}"/>
              </a:ext>
            </a:extLst>
          </p:cNvPr>
          <p:cNvSpPr>
            <a:spLocks noGrp="1"/>
          </p:cNvSpPr>
          <p:nvPr>
            <p:ph type="title"/>
          </p:nvPr>
        </p:nvSpPr>
        <p:spPr>
          <a:xfrm>
            <a:off x="1567543" y="671804"/>
            <a:ext cx="9088017" cy="998376"/>
          </a:xfrm>
          <a:solidFill>
            <a:schemeClr val="accent5"/>
          </a:solidFill>
        </p:spPr>
        <p:txBody>
          <a:bodyPr>
            <a:noAutofit/>
          </a:bodyPr>
          <a:lstStyle/>
          <a:p>
            <a:pPr algn="ctr">
              <a:defRPr/>
            </a:pPr>
            <a:r>
              <a:rPr lang="en-US" sz="3323" b="1" dirty="0">
                <a:ln w="18415" cmpd="sng">
                  <a:solidFill>
                    <a:srgbClr val="FFFFFF"/>
                  </a:solidFill>
                  <a:prstDash val="solid"/>
                </a:ln>
                <a:solidFill>
                  <a:srgbClr val="FFFFFF"/>
                </a:solidFill>
                <a:effectLst>
                  <a:outerShdw blurRad="63500" dir="3600000" algn="tl" rotWithShape="0">
                    <a:srgbClr val="000000">
                      <a:alpha val="70000"/>
                    </a:srgbClr>
                  </a:outerShdw>
                </a:effectLst>
                <a:highlight>
                  <a:srgbClr val="000000"/>
                </a:highlight>
              </a:rPr>
              <a:t>Faculty</a:t>
            </a:r>
          </a:p>
        </p:txBody>
      </p:sp>
      <p:graphicFrame>
        <p:nvGraphicFramePr>
          <p:cNvPr id="4" name="Table 3">
            <a:extLst>
              <a:ext uri="{FF2B5EF4-FFF2-40B4-BE49-F238E27FC236}">
                <a16:creationId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2322943546"/>
              </p:ext>
            </p:extLst>
          </p:nvPr>
        </p:nvGraphicFramePr>
        <p:xfrm>
          <a:off x="1536440" y="2407298"/>
          <a:ext cx="9119119" cy="2108718"/>
        </p:xfrm>
        <a:graphic>
          <a:graphicData uri="http://schemas.openxmlformats.org/drawingml/2006/table">
            <a:tbl>
              <a:tblPr/>
              <a:tblGrid>
                <a:gridCol w="1032126">
                  <a:extLst>
                    <a:ext uri="{9D8B030D-6E8A-4147-A177-3AD203B41FA5}">
                      <a16:colId xmlns:a16="http://schemas.microsoft.com/office/drawing/2014/main" val="20000"/>
                    </a:ext>
                  </a:extLst>
                </a:gridCol>
                <a:gridCol w="3591912">
                  <a:extLst>
                    <a:ext uri="{9D8B030D-6E8A-4147-A177-3AD203B41FA5}">
                      <a16:colId xmlns:a16="http://schemas.microsoft.com/office/drawing/2014/main" val="20001"/>
                    </a:ext>
                  </a:extLst>
                </a:gridCol>
                <a:gridCol w="1710030">
                  <a:extLst>
                    <a:ext uri="{9D8B030D-6E8A-4147-A177-3AD203B41FA5}">
                      <a16:colId xmlns:a16="http://schemas.microsoft.com/office/drawing/2014/main" val="20002"/>
                    </a:ext>
                  </a:extLst>
                </a:gridCol>
                <a:gridCol w="1505174">
                  <a:extLst>
                    <a:ext uri="{9D8B030D-6E8A-4147-A177-3AD203B41FA5}">
                      <a16:colId xmlns:a16="http://schemas.microsoft.com/office/drawing/2014/main" val="20003"/>
                    </a:ext>
                  </a:extLst>
                </a:gridCol>
                <a:gridCol w="1279877">
                  <a:extLst>
                    <a:ext uri="{9D8B030D-6E8A-4147-A177-3AD203B41FA5}">
                      <a16:colId xmlns:a16="http://schemas.microsoft.com/office/drawing/2014/main" val="20004"/>
                    </a:ext>
                  </a:extLst>
                </a:gridCol>
              </a:tblGrid>
              <a:tr h="849904">
                <a:tc>
                  <a:txBody>
                    <a:bodyPr/>
                    <a:lstStyle/>
                    <a:p>
                      <a:pPr marL="0" marR="0" algn="ctr">
                        <a:lnSpc>
                          <a:spcPct val="115000"/>
                        </a:lnSpc>
                        <a:spcBef>
                          <a:spcPts val="0"/>
                        </a:spcBef>
                        <a:spcAft>
                          <a:spcPts val="0"/>
                        </a:spcAft>
                      </a:pPr>
                      <a:r>
                        <a:rPr lang="en-US" sz="1800" dirty="0">
                          <a:solidFill>
                            <a:schemeClr val="tx1"/>
                          </a:solidFill>
                          <a:latin typeface="Cambria" pitchFamily="18" charset="0"/>
                          <a:ea typeface="Cambria"/>
                          <a:cs typeface="Times New Roman"/>
                        </a:rPr>
                        <a:t>SL. No.</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800" b="1" dirty="0">
                          <a:solidFill>
                            <a:schemeClr val="tx1"/>
                          </a:solidFill>
                          <a:latin typeface="Cambria" pitchFamily="18" charset="0"/>
                          <a:ea typeface="Cambria"/>
                          <a:cs typeface="Times New Roman"/>
                        </a:rPr>
                        <a:t>Name of the Faculty</a:t>
                      </a:r>
                      <a:endParaRPr lang="en-US" sz="1800" dirty="0">
                        <a:solidFill>
                          <a:schemeClr val="tx1"/>
                        </a:solidFill>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800" b="1" dirty="0">
                          <a:solidFill>
                            <a:schemeClr val="tx1"/>
                          </a:solidFill>
                          <a:latin typeface="Cambria" pitchFamily="18" charset="0"/>
                          <a:ea typeface="Cambria"/>
                          <a:cs typeface="Times New Roman"/>
                        </a:rPr>
                        <a:t>Designation</a:t>
                      </a:r>
                      <a:endParaRPr lang="en-US" sz="1800" dirty="0">
                        <a:solidFill>
                          <a:schemeClr val="tx1"/>
                        </a:solidFill>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800" b="1" dirty="0">
                          <a:solidFill>
                            <a:schemeClr val="tx1"/>
                          </a:solidFill>
                          <a:latin typeface="Cambria" pitchFamily="18" charset="0"/>
                          <a:ea typeface="Cambria"/>
                          <a:cs typeface="Times New Roman"/>
                        </a:rPr>
                        <a:t>Qualification</a:t>
                      </a:r>
                      <a:endParaRPr lang="en-US" sz="1800" dirty="0">
                        <a:solidFill>
                          <a:schemeClr val="tx1"/>
                        </a:solidFill>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800" b="1" dirty="0">
                          <a:solidFill>
                            <a:schemeClr val="tx1"/>
                          </a:solidFill>
                          <a:latin typeface="Cambria" pitchFamily="18" charset="0"/>
                          <a:ea typeface="Cambria"/>
                          <a:cs typeface="Times New Roman"/>
                        </a:rPr>
                        <a:t>Experience</a:t>
                      </a:r>
                      <a:endParaRPr lang="en-US" sz="1800" dirty="0">
                        <a:solidFill>
                          <a:schemeClr val="tx1"/>
                        </a:solidFill>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258814">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1</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Md. Nurullah Ansari</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0"/>
                        </a:spcBef>
                        <a:spcAft>
                          <a:spcPts val="0"/>
                        </a:spcAft>
                      </a:pPr>
                      <a:r>
                        <a:rPr lang="en-US" sz="1800" b="1" dirty="0" err="1">
                          <a:latin typeface="Cambria" pitchFamily="18" charset="0"/>
                          <a:ea typeface="Cambria"/>
                          <a:cs typeface="Times New Roman"/>
                        </a:rPr>
                        <a:t>Asstt</a:t>
                      </a:r>
                      <a:r>
                        <a:rPr lang="en-US" sz="1800" b="1" dirty="0">
                          <a:latin typeface="Cambria" pitchFamily="18" charset="0"/>
                          <a:ea typeface="Cambria"/>
                          <a:cs typeface="Times New Roman"/>
                        </a:rPr>
                        <a:t>. Professor</a:t>
                      </a:r>
                      <a:endParaRPr lang="en-US" sz="18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MA</a:t>
                      </a:r>
                      <a:endParaRPr lang="en-US" sz="18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0"/>
                        </a:spcBef>
                        <a:spcAft>
                          <a:spcPts val="0"/>
                        </a:spcAft>
                      </a:pPr>
                      <a:r>
                        <a:rPr lang="en-US" sz="1800" b="1">
                          <a:latin typeface="Cambria" pitchFamily="18" charset="0"/>
                          <a:ea typeface="Cambria"/>
                          <a:cs typeface="Times New Roman"/>
                        </a:rPr>
                        <a:t>9</a:t>
                      </a:r>
                      <a:endParaRPr lang="en-US" sz="1800" b="1"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15DE7BA-F3E9-AAC9-A3D0-9786B73B5971}"/>
              </a:ext>
            </a:extLst>
          </p:cNvPr>
          <p:cNvSpPr>
            <a:spLocks noChangeArrowheads="1"/>
          </p:cNvSpPr>
          <p:nvPr/>
        </p:nvSpPr>
        <p:spPr bwMode="auto">
          <a:xfrm>
            <a:off x="2158077" y="335631"/>
            <a:ext cx="8496559" cy="709613"/>
          </a:xfrm>
          <a:prstGeom prst="rect">
            <a:avLst/>
          </a:prstGeom>
          <a:solidFill>
            <a:srgbClr val="00B0F0"/>
          </a:solidFill>
          <a:ln w="9525">
            <a:noFill/>
            <a:miter lim="800000"/>
            <a:headEnd/>
            <a:tailEnd/>
          </a:ln>
          <a:effectLst/>
        </p:spPr>
        <p:txBody>
          <a:bodyPr wrap="square" lIns="84406" tIns="42203" rIns="84406" bIns="42203" anchor="ctr">
            <a:spAutoFit/>
          </a:bodyPr>
          <a:lstStyle/>
          <a:p>
            <a:pPr algn="ctr">
              <a:defRPr/>
            </a:pPr>
            <a:r>
              <a:rPr lang="en-US" sz="4062" b="1" dirty="0"/>
              <a:t>Students Strength</a:t>
            </a:r>
          </a:p>
        </p:txBody>
      </p:sp>
      <p:graphicFrame>
        <p:nvGraphicFramePr>
          <p:cNvPr id="4" name="Table 3">
            <a:extLst>
              <a:ext uri="{FF2B5EF4-FFF2-40B4-BE49-F238E27FC236}">
                <a16:creationId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950807442"/>
              </p:ext>
            </p:extLst>
          </p:nvPr>
        </p:nvGraphicFramePr>
        <p:xfrm>
          <a:off x="2286001" y="1175658"/>
          <a:ext cx="8240713" cy="4220181"/>
        </p:xfrm>
        <a:graphic>
          <a:graphicData uri="http://schemas.openxmlformats.org/drawingml/2006/table">
            <a:tbl>
              <a:tblPr/>
              <a:tblGrid>
                <a:gridCol w="938815">
                  <a:extLst>
                    <a:ext uri="{9D8B030D-6E8A-4147-A177-3AD203B41FA5}">
                      <a16:colId xmlns:a16="http://schemas.microsoft.com/office/drawing/2014/main" val="20000"/>
                    </a:ext>
                  </a:extLst>
                </a:gridCol>
                <a:gridCol w="1564692">
                  <a:extLst>
                    <a:ext uri="{9D8B030D-6E8A-4147-A177-3AD203B41FA5}">
                      <a16:colId xmlns:a16="http://schemas.microsoft.com/office/drawing/2014/main" val="20001"/>
                    </a:ext>
                  </a:extLst>
                </a:gridCol>
                <a:gridCol w="1199598">
                  <a:extLst>
                    <a:ext uri="{9D8B030D-6E8A-4147-A177-3AD203B41FA5}">
                      <a16:colId xmlns:a16="http://schemas.microsoft.com/office/drawing/2014/main" val="20002"/>
                    </a:ext>
                  </a:extLst>
                </a:gridCol>
                <a:gridCol w="1147442">
                  <a:extLst>
                    <a:ext uri="{9D8B030D-6E8A-4147-A177-3AD203B41FA5}">
                      <a16:colId xmlns:a16="http://schemas.microsoft.com/office/drawing/2014/main" val="20003"/>
                    </a:ext>
                  </a:extLst>
                </a:gridCol>
                <a:gridCol w="1095284">
                  <a:extLst>
                    <a:ext uri="{9D8B030D-6E8A-4147-A177-3AD203B41FA5}">
                      <a16:colId xmlns:a16="http://schemas.microsoft.com/office/drawing/2014/main" val="20004"/>
                    </a:ext>
                  </a:extLst>
                </a:gridCol>
                <a:gridCol w="1095284">
                  <a:extLst>
                    <a:ext uri="{9D8B030D-6E8A-4147-A177-3AD203B41FA5}">
                      <a16:colId xmlns:a16="http://schemas.microsoft.com/office/drawing/2014/main" val="20005"/>
                    </a:ext>
                  </a:extLst>
                </a:gridCol>
                <a:gridCol w="1199598">
                  <a:extLst>
                    <a:ext uri="{9D8B030D-6E8A-4147-A177-3AD203B41FA5}">
                      <a16:colId xmlns:a16="http://schemas.microsoft.com/office/drawing/2014/main" val="20006"/>
                    </a:ext>
                  </a:extLst>
                </a:gridCol>
              </a:tblGrid>
              <a:tr h="707361">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Sl. No</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Year</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SC</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ST</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200" b="1" dirty="0">
                          <a:solidFill>
                            <a:srgbClr val="002060"/>
                          </a:solidFill>
                          <a:latin typeface="Cambria" pitchFamily="18" charset="0"/>
                          <a:ea typeface="Cambria"/>
                          <a:cs typeface="Times New Roman"/>
                        </a:rPr>
                        <a:t>OBC/Minority</a:t>
                      </a:r>
                      <a:endParaRPr lang="en-US" sz="7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100" b="1" dirty="0">
                        <a:solidFill>
                          <a:srgbClr val="002060"/>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500" b="1" dirty="0">
                          <a:solidFill>
                            <a:srgbClr val="002060"/>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Total</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18690">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01</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2018-19</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664409">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02</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2019-20</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4</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4</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664409">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03</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2020-21</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700903">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04</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2021-22</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5</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6</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664409">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05</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2022-23</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4</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5</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bl>
          </a:graphicData>
        </a:graphic>
      </p:graphicFrame>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FF489C9-FC70-5C15-AD9A-71E26FC9456C}"/>
              </a:ext>
            </a:extLst>
          </p:cNvPr>
          <p:cNvSpPr>
            <a:spLocks noChangeArrowheads="1"/>
          </p:cNvSpPr>
          <p:nvPr/>
        </p:nvSpPr>
        <p:spPr bwMode="auto">
          <a:xfrm>
            <a:off x="2286001" y="304801"/>
            <a:ext cx="8088313" cy="709613"/>
          </a:xfrm>
          <a:prstGeom prst="rect">
            <a:avLst/>
          </a:prstGeom>
          <a:solidFill>
            <a:srgbClr val="00B0F0"/>
          </a:solidFill>
          <a:ln w="9525">
            <a:noFill/>
            <a:miter lim="800000"/>
            <a:headEnd/>
            <a:tailEnd/>
          </a:ln>
          <a:effectLst/>
        </p:spPr>
        <p:txBody>
          <a:bodyPr lIns="84406" tIns="42203" rIns="84406" bIns="42203" anchor="ctr">
            <a:spAutoFit/>
          </a:bodyPr>
          <a:lstStyle/>
          <a:p>
            <a:pPr algn="ctr">
              <a:defRPr/>
            </a:pPr>
            <a:r>
              <a:rPr lang="en-US" sz="4062" b="1" dirty="0"/>
              <a:t>Students Result</a:t>
            </a:r>
          </a:p>
        </p:txBody>
      </p:sp>
      <p:graphicFrame>
        <p:nvGraphicFramePr>
          <p:cNvPr id="4" name="Table 3">
            <a:extLst>
              <a:ext uri="{FF2B5EF4-FFF2-40B4-BE49-F238E27FC236}">
                <a16:creationId xmlns:a16="http://schemas.microsoft.com/office/drawing/2014/main" id="{3527EC3F-07C4-DB44-1F9E-9F9E3987AD6A}"/>
              </a:ext>
            </a:extLst>
          </p:cNvPr>
          <p:cNvGraphicFramePr>
            <a:graphicFrameLocks noGrp="1"/>
          </p:cNvGraphicFramePr>
          <p:nvPr>
            <p:extLst>
              <p:ext uri="{D42A27DB-BD31-4B8C-83A1-F6EECF244321}">
                <p14:modId xmlns:p14="http://schemas.microsoft.com/office/powerpoint/2010/main" val="1449131645"/>
              </p:ext>
            </p:extLst>
          </p:nvPr>
        </p:nvGraphicFramePr>
        <p:xfrm>
          <a:off x="2286001" y="1014414"/>
          <a:ext cx="8088313" cy="3957227"/>
        </p:xfrm>
        <a:graphic>
          <a:graphicData uri="http://schemas.openxmlformats.org/drawingml/2006/table">
            <a:tbl>
              <a:tblPr/>
              <a:tblGrid>
                <a:gridCol w="1255081">
                  <a:extLst>
                    <a:ext uri="{9D8B030D-6E8A-4147-A177-3AD203B41FA5}">
                      <a16:colId xmlns:a16="http://schemas.microsoft.com/office/drawing/2014/main" val="20000"/>
                    </a:ext>
                  </a:extLst>
                </a:gridCol>
                <a:gridCol w="1745526">
                  <a:extLst>
                    <a:ext uri="{9D8B030D-6E8A-4147-A177-3AD203B41FA5}">
                      <a16:colId xmlns:a16="http://schemas.microsoft.com/office/drawing/2014/main" val="20001"/>
                    </a:ext>
                  </a:extLst>
                </a:gridCol>
                <a:gridCol w="1809545">
                  <a:extLst>
                    <a:ext uri="{9D8B030D-6E8A-4147-A177-3AD203B41FA5}">
                      <a16:colId xmlns:a16="http://schemas.microsoft.com/office/drawing/2014/main" val="20002"/>
                    </a:ext>
                  </a:extLst>
                </a:gridCol>
                <a:gridCol w="1538080">
                  <a:extLst>
                    <a:ext uri="{9D8B030D-6E8A-4147-A177-3AD203B41FA5}">
                      <a16:colId xmlns:a16="http://schemas.microsoft.com/office/drawing/2014/main" val="20003"/>
                    </a:ext>
                  </a:extLst>
                </a:gridCol>
                <a:gridCol w="1740081">
                  <a:extLst>
                    <a:ext uri="{9D8B030D-6E8A-4147-A177-3AD203B41FA5}">
                      <a16:colId xmlns:a16="http://schemas.microsoft.com/office/drawing/2014/main" val="20006"/>
                    </a:ext>
                  </a:extLst>
                </a:gridCol>
              </a:tblGrid>
              <a:tr h="653285">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Sl. No</a:t>
                      </a:r>
                      <a:endParaRPr lang="en-US" sz="1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Year</a:t>
                      </a:r>
                      <a:endParaRPr lang="en-US" sz="1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Appear </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Passed</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Remark’s</a:t>
                      </a:r>
                      <a:endParaRPr lang="en-US" sz="1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893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01</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2018-19</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00</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00</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6447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02</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2019-20</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03</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03</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6447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03</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2020-21</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04</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03</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680202">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04</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2021-22</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05</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05</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6447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05</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2022-23</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04</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03</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bl>
          </a:graphicData>
        </a:graphic>
      </p:graphicFrame>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94713C8-2386-36D7-089F-1B15CC63F67F}"/>
              </a:ext>
            </a:extLst>
          </p:cNvPr>
          <p:cNvSpPr>
            <a:spLocks noGrp="1" noChangeArrowheads="1"/>
          </p:cNvSpPr>
          <p:nvPr>
            <p:ph type="title"/>
          </p:nvPr>
        </p:nvSpPr>
        <p:spPr bwMode="auto">
          <a:xfrm>
            <a:off x="2553882" y="316630"/>
            <a:ext cx="8054629" cy="596589"/>
          </a:xfrm>
          <a:solidFill>
            <a:srgbClr val="00B0F0"/>
          </a:solidFill>
          <a:ln>
            <a:miter lim="800000"/>
            <a:headEnd/>
            <a:tailEnd/>
          </a:ln>
        </p:spPr>
        <p:txBody>
          <a:bodyPr vert="horz" wrap="square" lIns="84406" tIns="42203" rIns="84406" bIns="42203" numCol="1" rtlCol="0" anchor="t" anchorCtr="0" compatLnSpc="1">
            <a:prstTxWarp prst="textNoShape">
              <a:avLst/>
            </a:prstTxWarp>
            <a:sp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rPr>
              <a:t>Students Achievements </a:t>
            </a:r>
          </a:p>
        </p:txBody>
      </p:sp>
      <p:graphicFrame>
        <p:nvGraphicFramePr>
          <p:cNvPr id="7" name="Content Placeholder 6">
            <a:extLst>
              <a:ext uri="{FF2B5EF4-FFF2-40B4-BE49-F238E27FC236}">
                <a16:creationId xmlns:a16="http://schemas.microsoft.com/office/drawing/2014/main" id="{7AE475EC-BFD5-E33C-B752-6F9E45B71507}"/>
              </a:ext>
            </a:extLst>
          </p:cNvPr>
          <p:cNvGraphicFramePr>
            <a:graphicFrameLocks noGrp="1"/>
          </p:cNvGraphicFramePr>
          <p:nvPr>
            <p:ph idx="1"/>
            <p:extLst>
              <p:ext uri="{D42A27DB-BD31-4B8C-83A1-F6EECF244321}">
                <p14:modId xmlns:p14="http://schemas.microsoft.com/office/powerpoint/2010/main" val="3313776220"/>
              </p:ext>
            </p:extLst>
          </p:nvPr>
        </p:nvGraphicFramePr>
        <p:xfrm>
          <a:off x="2553881" y="913218"/>
          <a:ext cx="8054629" cy="2016004"/>
        </p:xfrm>
        <a:graphic>
          <a:graphicData uri="http://schemas.openxmlformats.org/drawingml/2006/table">
            <a:tbl>
              <a:tblPr firstRow="1" bandRow="1">
                <a:tableStyleId>{5C22544A-7EE6-4342-B048-85BDC9FD1C3A}</a:tableStyleId>
              </a:tblPr>
              <a:tblGrid>
                <a:gridCol w="648653">
                  <a:extLst>
                    <a:ext uri="{9D8B030D-6E8A-4147-A177-3AD203B41FA5}">
                      <a16:colId xmlns:a16="http://schemas.microsoft.com/office/drawing/2014/main" val="20000"/>
                    </a:ext>
                  </a:extLst>
                </a:gridCol>
                <a:gridCol w="4721099">
                  <a:extLst>
                    <a:ext uri="{9D8B030D-6E8A-4147-A177-3AD203B41FA5}">
                      <a16:colId xmlns:a16="http://schemas.microsoft.com/office/drawing/2014/main" val="20001"/>
                    </a:ext>
                  </a:extLst>
                </a:gridCol>
                <a:gridCol w="2684877">
                  <a:extLst>
                    <a:ext uri="{9D8B030D-6E8A-4147-A177-3AD203B41FA5}">
                      <a16:colId xmlns:a16="http://schemas.microsoft.com/office/drawing/2014/main" val="20002"/>
                    </a:ext>
                  </a:extLst>
                </a:gridCol>
              </a:tblGrid>
              <a:tr h="504001">
                <a:tc gridSpan="3">
                  <a:txBody>
                    <a:bodyPr/>
                    <a:lstStyle/>
                    <a:p>
                      <a:pPr algn="ctr"/>
                      <a:r>
                        <a:rPr lang="en-US" sz="1700" dirty="0">
                          <a:solidFill>
                            <a:srgbClr val="002060"/>
                          </a:solidFill>
                        </a:rPr>
                        <a:t> Highest Marks Obtained Students </a:t>
                      </a:r>
                      <a:r>
                        <a:rPr lang="en-US" sz="1600" dirty="0">
                          <a:highlight>
                            <a:srgbClr val="000000"/>
                          </a:highlight>
                        </a:rPr>
                        <a:t>(Last Five Years)</a:t>
                      </a:r>
                      <a:endParaRPr lang="en-US" sz="1700" dirty="0">
                        <a:solidFill>
                          <a:srgbClr val="002060"/>
                        </a:solidFill>
                        <a:highlight>
                          <a:srgbClr val="000000"/>
                        </a:highlight>
                      </a:endParaRPr>
                    </a:p>
                  </a:txBody>
                  <a:tcPr marL="84400" marR="84400" marT="42204" marB="42204">
                    <a:solidFill>
                      <a:schemeClr val="accent4">
                        <a:lumMod val="60000"/>
                        <a:lumOff val="4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4001">
                <a:tc>
                  <a:txBody>
                    <a:bodyPr/>
                    <a:lstStyle/>
                    <a:p>
                      <a:r>
                        <a:rPr lang="en-US" sz="1700" dirty="0"/>
                        <a:t>1</a:t>
                      </a:r>
                    </a:p>
                  </a:txBody>
                  <a:tcPr marL="84400" marR="84400" marT="42204" marB="42204"/>
                </a:tc>
                <a:tc>
                  <a:txBody>
                    <a:bodyPr/>
                    <a:lstStyle/>
                    <a:p>
                      <a:r>
                        <a:rPr lang="en-US" sz="1700" dirty="0"/>
                        <a:t>Md Rizwan Ahmad</a:t>
                      </a:r>
                    </a:p>
                  </a:txBody>
                  <a:tcPr marL="84400" marR="84400" marT="42204" marB="42204"/>
                </a:tc>
                <a:tc>
                  <a:txBody>
                    <a:bodyPr/>
                    <a:lstStyle/>
                    <a:p>
                      <a:r>
                        <a:rPr lang="en-US" sz="1700" dirty="0"/>
                        <a:t>7.27</a:t>
                      </a:r>
                    </a:p>
                  </a:txBody>
                  <a:tcPr marL="84400" marR="84400" marT="42204" marB="42204"/>
                </a:tc>
                <a:extLst>
                  <a:ext uri="{0D108BD9-81ED-4DB2-BD59-A6C34878D82A}">
                    <a16:rowId xmlns:a16="http://schemas.microsoft.com/office/drawing/2014/main" val="10001"/>
                  </a:ext>
                </a:extLst>
              </a:tr>
              <a:tr h="504001">
                <a:tc>
                  <a:txBody>
                    <a:bodyPr/>
                    <a:lstStyle/>
                    <a:p>
                      <a:r>
                        <a:rPr lang="en-US" sz="1700" dirty="0"/>
                        <a:t>2</a:t>
                      </a:r>
                    </a:p>
                  </a:txBody>
                  <a:tcPr marL="84400" marR="84400" marT="42204" marB="42204"/>
                </a:tc>
                <a:tc>
                  <a:txBody>
                    <a:bodyPr/>
                    <a:lstStyle/>
                    <a:p>
                      <a:r>
                        <a:rPr lang="en-US" sz="1700" dirty="0"/>
                        <a:t>Nazia Firdosh</a:t>
                      </a:r>
                    </a:p>
                  </a:txBody>
                  <a:tcPr marL="84400" marR="84400" marT="42204" marB="42204"/>
                </a:tc>
                <a:tc>
                  <a:txBody>
                    <a:bodyPr/>
                    <a:lstStyle/>
                    <a:p>
                      <a:r>
                        <a:rPr lang="en-US" sz="1700" dirty="0"/>
                        <a:t>7.02</a:t>
                      </a:r>
                    </a:p>
                  </a:txBody>
                  <a:tcPr marL="84400" marR="84400" marT="42204" marB="42204"/>
                </a:tc>
                <a:extLst>
                  <a:ext uri="{0D108BD9-81ED-4DB2-BD59-A6C34878D82A}">
                    <a16:rowId xmlns:a16="http://schemas.microsoft.com/office/drawing/2014/main" val="10002"/>
                  </a:ext>
                </a:extLst>
              </a:tr>
              <a:tr h="504001">
                <a:tc>
                  <a:txBody>
                    <a:bodyPr/>
                    <a:lstStyle/>
                    <a:p>
                      <a:r>
                        <a:rPr lang="en-US" sz="1700" dirty="0"/>
                        <a:t>3</a:t>
                      </a:r>
                    </a:p>
                  </a:txBody>
                  <a:tcPr marL="84400" marR="84400" marT="42204" marB="42204"/>
                </a:tc>
                <a:tc>
                  <a:txBody>
                    <a:bodyPr/>
                    <a:lstStyle/>
                    <a:p>
                      <a:r>
                        <a:rPr lang="en-US" sz="1700" dirty="0"/>
                        <a:t>Md. Wasim Akram</a:t>
                      </a:r>
                    </a:p>
                  </a:txBody>
                  <a:tcPr marL="84400" marR="84400" marT="42204" marB="42204"/>
                </a:tc>
                <a:tc>
                  <a:txBody>
                    <a:bodyPr/>
                    <a:lstStyle/>
                    <a:p>
                      <a:r>
                        <a:rPr lang="en-US" sz="1700" dirty="0"/>
                        <a:t>6.87</a:t>
                      </a:r>
                    </a:p>
                  </a:txBody>
                  <a:tcPr marL="84400" marR="84400" marT="42204" marB="42204"/>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C125-18F5-39A1-B8F0-F7F15FF24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58686-1001-F6F9-F29E-A7C2987189FC}"/>
              </a:ext>
            </a:extLst>
          </p:cNvPr>
          <p:cNvSpPr>
            <a:spLocks noGrp="1"/>
          </p:cNvSpPr>
          <p:nvPr>
            <p:ph type="ctrTitle"/>
          </p:nvPr>
        </p:nvSpPr>
        <p:spPr>
          <a:xfrm>
            <a:off x="1507067" y="1330335"/>
            <a:ext cx="7766936" cy="1646302"/>
          </a:xfrm>
        </p:spPr>
        <p:txBody>
          <a:bodyPr>
            <a:normAutofit/>
          </a:bodyPr>
          <a:lstStyle/>
          <a:p>
            <a:r>
              <a:rPr lang="en-IN" dirty="0"/>
              <a:t>Introduction to Urdu</a:t>
            </a:r>
          </a:p>
        </p:txBody>
      </p:sp>
    </p:spTree>
    <p:extLst>
      <p:ext uri="{BB962C8B-B14F-4D97-AF65-F5344CB8AC3E}">
        <p14:creationId xmlns:p14="http://schemas.microsoft.com/office/powerpoint/2010/main" val="228106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a:latin typeface="Algerian" panose="04020705040A02060702" pitchFamily="82" charset="0"/>
              </a:rPr>
              <a:t>Urdu language</a:t>
            </a:r>
            <a:r>
              <a:rPr lang="en-US" dirty="0"/>
              <a:t> </a:t>
            </a:r>
          </a:p>
        </p:txBody>
      </p:sp>
      <p:sp>
        <p:nvSpPr>
          <p:cNvPr id="5" name="Text Placeholder 4"/>
          <p:cNvSpPr>
            <a:spLocks noGrp="1"/>
          </p:cNvSpPr>
          <p:nvPr>
            <p:ph type="body" sz="half" idx="2"/>
          </p:nvPr>
        </p:nvSpPr>
        <p:spPr>
          <a:xfrm>
            <a:off x="566670" y="3543299"/>
            <a:ext cx="11050074" cy="2844621"/>
          </a:xfrm>
        </p:spPr>
        <p:txBody>
          <a:bodyPr>
            <a:normAutofit/>
          </a:bodyPr>
          <a:lstStyle/>
          <a:p>
            <a:pPr marL="285750" indent="-285750">
              <a:buFont typeface="Wingdings" panose="05000000000000000000" pitchFamily="2" charset="2"/>
              <a:buChar char="Ø"/>
            </a:pPr>
            <a:r>
              <a:rPr lang="en-US" sz="2800" dirty="0">
                <a:latin typeface="Baskerville Old Face" panose="02020602080505020303" pitchFamily="18" charset="0"/>
              </a:rPr>
              <a:t>Urdu language in Pakistan (as national and official) and India (as official and coofficial).</a:t>
            </a:r>
          </a:p>
        </p:txBody>
      </p:sp>
    </p:spTree>
    <p:extLst>
      <p:ext uri="{BB962C8B-B14F-4D97-AF65-F5344CB8AC3E}">
        <p14:creationId xmlns:p14="http://schemas.microsoft.com/office/powerpoint/2010/main" val="96820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Algerian" panose="04020705040A02060702" pitchFamily="82" charset="0"/>
              </a:rPr>
              <a:t>Urdu or Lashkari</a:t>
            </a:r>
          </a:p>
        </p:txBody>
      </p:sp>
      <p:sp>
        <p:nvSpPr>
          <p:cNvPr id="3" name="Text Placeholder 2"/>
          <p:cNvSpPr>
            <a:spLocks noGrp="1"/>
          </p:cNvSpPr>
          <p:nvPr>
            <p:ph type="body" sz="half" idx="2"/>
          </p:nvPr>
        </p:nvSpPr>
        <p:spPr>
          <a:xfrm>
            <a:off x="476518" y="3543299"/>
            <a:ext cx="11140226" cy="2728711"/>
          </a:xfrm>
        </p:spPr>
        <p:txBody>
          <a:bodyPr>
            <a:normAutofit/>
          </a:bodyPr>
          <a:lstStyle/>
          <a:p>
            <a:pPr marL="285750" indent="-285750">
              <a:buFont typeface="Wingdings" panose="05000000000000000000" pitchFamily="2" charset="2"/>
              <a:buChar char="Ø"/>
            </a:pPr>
            <a:r>
              <a:rPr lang="en-US" sz="2400" dirty="0">
                <a:latin typeface="Baskerville Old Face" panose="02020602080505020303" pitchFamily="18" charset="0"/>
              </a:rPr>
              <a:t>Urdu or Lashkari, is an Indo-Aryan language. It is the national language of Pakistan. It is spoken in Pakistan and Indian-administered Kashmir and is the official language of the country. It is also a recognized language in India, particularly in the states of Telangana, Andhra Pradesh, Delhi, Bihar and Uttar Pradesh. When spoken, it sounds the same as Hindi. </a:t>
            </a:r>
          </a:p>
        </p:txBody>
      </p:sp>
    </p:spTree>
    <p:extLst>
      <p:ext uri="{BB962C8B-B14F-4D97-AF65-F5344CB8AC3E}">
        <p14:creationId xmlns:p14="http://schemas.microsoft.com/office/powerpoint/2010/main" val="3268549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125</TotalTime>
  <Words>1299</Words>
  <Application>Microsoft Office PowerPoint</Application>
  <PresentationFormat>Widescreen</PresentationFormat>
  <Paragraphs>131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Algerian</vt:lpstr>
      <vt:lpstr>Arial</vt:lpstr>
      <vt:lpstr>Baskerville Old Face</vt:lpstr>
      <vt:lpstr>Bookman Old Style</vt:lpstr>
      <vt:lpstr>Cambria</vt:lpstr>
      <vt:lpstr>Century Gothic</vt:lpstr>
      <vt:lpstr>Times New Roman</vt:lpstr>
      <vt:lpstr>Wingdings</vt:lpstr>
      <vt:lpstr>Wingdings 3</vt:lpstr>
      <vt:lpstr>Ion Boardroom</vt:lpstr>
      <vt:lpstr>JHUMRI TELAIYA COMMERCE COLLEGE</vt:lpstr>
      <vt:lpstr>Year of Establishment</vt:lpstr>
      <vt:lpstr>Faculty</vt:lpstr>
      <vt:lpstr>PowerPoint Presentation</vt:lpstr>
      <vt:lpstr>PowerPoint Presentation</vt:lpstr>
      <vt:lpstr>Students Achievements </vt:lpstr>
      <vt:lpstr>Introduction to Urdu</vt:lpstr>
      <vt:lpstr>Urdu language </vt:lpstr>
      <vt:lpstr>Urdu or Lashkari</vt:lpstr>
      <vt:lpstr>History</vt:lpstr>
      <vt:lpstr>Relations to Persian</vt:lpstr>
      <vt:lpstr>Informal</vt:lpstr>
      <vt:lpstr>Formal</vt:lpstr>
      <vt:lpstr>Poetics</vt:lpstr>
      <vt:lpstr>Mirza Ghalib</vt:lpstr>
      <vt:lpstr>Sir Mohammad Iqbal</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Urdu language</dc:title>
  <dc:creator>Sarfaraz</dc:creator>
  <cp:lastModifiedBy>Tathagat Teachers Training College</cp:lastModifiedBy>
  <cp:revision>12</cp:revision>
  <cp:lastPrinted>2025-06-08T15:37:58Z</cp:lastPrinted>
  <dcterms:created xsi:type="dcterms:W3CDTF">2020-07-11T19:05:44Z</dcterms:created>
  <dcterms:modified xsi:type="dcterms:W3CDTF">2025-06-08T15:40:19Z</dcterms:modified>
</cp:coreProperties>
</file>